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media/image7.jpeg" ContentType="image/jpeg"/>
  <Override PartName="/ppt/media/image8.jpeg" ContentType="image/jpeg"/>
  <Override PartName="/ppt/media/image9.jpeg" ContentType="image/jpeg"/>
  <Override PartName="/ppt/media/image10.jpeg" ContentType="image/jpeg"/>
  <Override PartName="/ppt/media/image11.jpeg" ContentType="image/jpeg"/>
  <Override PartName="/ppt/media/image12.jpeg" ContentType="image/jpeg"/>
  <Override PartName="/ppt/media/image13.jpeg" ContentType="image/jpeg"/>
  <Override PartName="/ppt/media/image14.jpeg" ContentType="image/jpeg"/>
  <Override PartName="/ppt/media/image15.jpeg" ContentType="image/jpeg"/>
  <Override PartName="/ppt/media/image16.jpeg" ContentType="image/jpeg"/>
  <Override PartName="/ppt/media/image17.jpeg" ContentType="image/jpeg"/>
  <Override PartName="/ppt/media/image18.jpeg" ContentType="image/jpeg"/>
  <Override PartName="/ppt/media/image19.jpeg" ContentType="image/jpeg"/>
  <Override PartName="/ppt/media/image20.jpeg" ContentType="image/jpeg"/>
  <Override PartName="/ppt/media/image21.jpeg" ContentType="image/jpeg"/>
  <Override PartName="/ppt/media/image22.jpeg" ContentType="image/jpeg"/>
  <Override PartName="/ppt/media/image23.jpeg" ContentType="image/jpeg"/>
  <Override PartName="/ppt/media/image24.jpeg" ContentType="image/jpeg"/>
  <Override PartName="/ppt/media/image25.jpeg" ContentType="image/jpeg"/>
  <Override PartName="/ppt/media/image26.jpeg" ContentType="image/jpeg"/>
  <Override PartName="/ppt/media/image27.jpeg" ContentType="image/jpeg"/>
  <Override PartName="/ppt/media/image28.jpeg" ContentType="image/jpeg"/>
  <Override PartName="/ppt/media/image29.jpeg" ContentType="image/jpeg"/>
  <Override PartName="/ppt/media/image30.jpeg" ContentType="image/jpeg"/>
  <Override PartName="/ppt/media/image31.jpeg" ContentType="image/jpeg"/>
  <Override PartName="/ppt/media/image32.jpeg" ContentType="image/jpeg"/>
  <Override PartName="/ppt/media/image33.jpeg" ContentType="image/jpeg"/>
  <Override PartName="/ppt/media/image34.jpeg" ContentType="image/jpeg"/>
  <Override PartName="/ppt/media/image35.jpeg" ContentType="image/jpeg"/>
  <Override PartName="/ppt/media/image36.jpeg" ContentType="image/jpeg"/>
  <Override PartName="/ppt/media/image37.jpeg" ContentType="image/jpeg"/>
  <Override PartName="/ppt/media/image38.jpeg" ContentType="image/jpeg"/>
  <Override PartName="/ppt/media/image39.jpeg" ContentType="image/jpeg"/>
  <Override PartName="/ppt/media/image40.jpeg" ContentType="image/jpeg"/>
  <Override PartName="/ppt/media/image41.jpeg" ContentType="image/jpeg"/>
  <Override PartName="/ppt/media/image42.jpeg" ContentType="image/jpeg"/>
  <Override PartName="/ppt/media/image43.jpeg" ContentType="image/jpeg"/>
  <Override PartName="/ppt/media/image44.jpeg" ContentType="image/jpeg"/>
  <Override PartName="/ppt/media/image45.jpeg" ContentType="image/jpeg"/>
  <Override PartName="/ppt/media/image46.jpeg" ContentType="image/jpeg"/>
  <Override PartName="/ppt/media/image47.jpeg" ContentType="image/jpeg"/>
  <Override PartName="/ppt/media/image48.jpeg" ContentType="image/jpeg"/>
  <Override PartName="/ppt/media/image49.jpeg" ContentType="image/jpeg"/>
  <Override PartName="/ppt/media/image50.jpeg" ContentType="image/jpeg"/>
  <Override PartName="/ppt/media/image51.jpeg" ContentType="image/jpeg"/>
  <Override PartName="/ppt/media/image52.jpeg" ContentType="image/jpeg"/>
  <Override PartName="/ppt/media/image53.jpeg" ContentType="image/jpeg"/>
  <Override PartName="/ppt/media/image54.jpeg" ContentType="image/jpeg"/>
  <Override PartName="/ppt/media/image55.jpeg" ContentType="image/jpeg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324863"/>
        </a:solidFill>
        <a:effectLst/>
        <a:uFillTx/>
        <a:latin typeface="Palatino"/>
        <a:ea typeface="Palatino"/>
        <a:cs typeface="Palatino"/>
        <a:sym typeface="Palatino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324863"/>
        </a:solidFill>
        <a:effectLst/>
        <a:uFillTx/>
        <a:latin typeface="Palatino"/>
        <a:ea typeface="Palatino"/>
        <a:cs typeface="Palatino"/>
        <a:sym typeface="Palatino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324863"/>
        </a:solidFill>
        <a:effectLst/>
        <a:uFillTx/>
        <a:latin typeface="Palatino"/>
        <a:ea typeface="Palatino"/>
        <a:cs typeface="Palatino"/>
        <a:sym typeface="Palatino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324863"/>
        </a:solidFill>
        <a:effectLst/>
        <a:uFillTx/>
        <a:latin typeface="Palatino"/>
        <a:ea typeface="Palatino"/>
        <a:cs typeface="Palatino"/>
        <a:sym typeface="Palatino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324863"/>
        </a:solidFill>
        <a:effectLst/>
        <a:uFillTx/>
        <a:latin typeface="Palatino"/>
        <a:ea typeface="Palatino"/>
        <a:cs typeface="Palatino"/>
        <a:sym typeface="Palatino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324863"/>
        </a:solidFill>
        <a:effectLst/>
        <a:uFillTx/>
        <a:latin typeface="Palatino"/>
        <a:ea typeface="Palatino"/>
        <a:cs typeface="Palatino"/>
        <a:sym typeface="Palatino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324863"/>
        </a:solidFill>
        <a:effectLst/>
        <a:uFillTx/>
        <a:latin typeface="Palatino"/>
        <a:ea typeface="Palatino"/>
        <a:cs typeface="Palatino"/>
        <a:sym typeface="Palatino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324863"/>
        </a:solidFill>
        <a:effectLst/>
        <a:uFillTx/>
        <a:latin typeface="Palatino"/>
        <a:ea typeface="Palatino"/>
        <a:cs typeface="Palatino"/>
        <a:sym typeface="Palatino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324863"/>
        </a:solidFill>
        <a:effectLst/>
        <a:uFillTx/>
        <a:latin typeface="Palatino"/>
        <a:ea typeface="Palatino"/>
        <a:cs typeface="Palatino"/>
        <a:sym typeface="Palatino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Palatino"/>
          <a:ea typeface="Palatino"/>
          <a:cs typeface="Palatino"/>
        </a:font>
        <a:srgbClr val="6D6A67"/>
      </a:tcTxStyle>
      <a:tcStyle>
        <a:tcBdr>
          <a:left>
            <a:ln w="12700" cap="flat">
              <a:solidFill>
                <a:srgbClr val="7695B6"/>
              </a:solidFill>
              <a:prstDash val="solid"/>
              <a:miter lim="400000"/>
            </a:ln>
          </a:left>
          <a:right>
            <a:ln w="12700" cap="flat">
              <a:solidFill>
                <a:srgbClr val="7695B6"/>
              </a:solidFill>
              <a:prstDash val="solid"/>
              <a:miter lim="400000"/>
            </a:ln>
          </a:right>
          <a:top>
            <a:ln w="12700" cap="flat">
              <a:solidFill>
                <a:srgbClr val="7695B6"/>
              </a:solidFill>
              <a:prstDash val="solid"/>
              <a:miter lim="400000"/>
            </a:ln>
          </a:top>
          <a:bottom>
            <a:ln w="12700" cap="flat">
              <a:solidFill>
                <a:srgbClr val="7695B6"/>
              </a:solidFill>
              <a:prstDash val="solid"/>
              <a:miter lim="400000"/>
            </a:ln>
          </a:bottom>
          <a:insideH>
            <a:ln w="12700" cap="flat">
              <a:solidFill>
                <a:srgbClr val="7695B6"/>
              </a:solidFill>
              <a:prstDash val="solid"/>
              <a:miter lim="400000"/>
            </a:ln>
          </a:insideH>
          <a:insideV>
            <a:ln w="12700" cap="flat">
              <a:solidFill>
                <a:srgbClr val="7695B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F6F4EF"/>
      </a:tcTxStyle>
      <a:tcStyle>
        <a:tcBdr>
          <a:left>
            <a:ln w="12700" cap="flat">
              <a:solidFill>
                <a:srgbClr val="7695B6"/>
              </a:solidFill>
              <a:prstDash val="solid"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D6D3CB">
                  <a:alpha val="85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D6D3CB">
                  <a:alpha val="85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D6D3CB">
                  <a:alpha val="85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7695B6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Palatino"/>
          <a:ea typeface="Palatino"/>
          <a:cs typeface="Palatino"/>
        </a:font>
        <a:srgbClr val="6D6A6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7695B6"/>
              </a:solidFill>
              <a:prstDash val="solid"/>
              <a:miter lim="400000"/>
            </a:ln>
          </a:top>
          <a:bottom>
            <a:ln w="12700" cap="flat">
              <a:solidFill>
                <a:srgbClr val="7695B6"/>
              </a:solidFill>
              <a:prstDash val="solid"/>
              <a:miter lim="400000"/>
            </a:ln>
          </a:bottom>
          <a:insideH>
            <a:ln w="12700" cap="flat">
              <a:solidFill>
                <a:srgbClr val="7695B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F6F4E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7695B6"/>
              </a:solidFill>
              <a:prstDash val="solid"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12700" cap="flat">
              <a:solidFill>
                <a:srgbClr val="7695B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Palatino"/>
          <a:ea typeface="Palatino"/>
          <a:cs typeface="Palatino"/>
        </a:font>
        <a:srgbClr val="6D6A67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EEBE2">
              <a:alpha val="85000"/>
            </a:srgb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F6F4E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Palatino"/>
          <a:ea typeface="Palatino"/>
          <a:cs typeface="Palatino"/>
        </a:font>
        <a:srgbClr val="6D6A6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F6F4E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EEE7283C-3CF3-47DC-8721-378D4A62B228}" styleName="">
    <a:tblBg/>
    <a:wholeTbl>
      <a:tcTxStyle b="off" i="off">
        <a:font>
          <a:latin typeface="Palatino"/>
          <a:ea typeface="Palatino"/>
          <a:cs typeface="Palatino"/>
        </a:font>
        <a:srgbClr val="6D6A6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615F5C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615F5C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615F5C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BD8CD">
              <a:alpha val="85000"/>
            </a:srgb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6D6A6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615F5C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615F5C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615F5C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EEBE2">
              <a:alpha val="85000"/>
            </a:srgbClr>
          </a:solidFill>
        </a:fill>
      </a:tcStyle>
    </a:firstCol>
    <a:la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3F1D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12700" cap="flat">
              <a:solidFill>
                <a:srgbClr val="F3F1D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F821DB8-F4EB-4A41-A1BA-3FCAFE7338EE}" styleName="">
    <a:tblBg/>
    <a:wholeTbl>
      <a:tcTxStyle b="off" i="off">
        <a:font>
          <a:latin typeface="Palatino"/>
          <a:ea typeface="Palatino"/>
          <a:cs typeface="Palatino"/>
        </a:font>
        <a:srgbClr val="6D6A67"/>
      </a:tcTxStyle>
      <a:tcStyle>
        <a:tcBdr>
          <a:left>
            <a:ln w="12700" cap="flat">
              <a:solidFill>
                <a:srgbClr val="A8A49D"/>
              </a:solidFill>
              <a:prstDash val="solid"/>
              <a:miter lim="400000"/>
            </a:ln>
          </a:left>
          <a:right>
            <a:ln w="12700" cap="flat">
              <a:solidFill>
                <a:srgbClr val="A8A49D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A8A49D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C4C1BA">
              <a:alpha val="85000"/>
            </a:srgb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F6F4E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F3F1DF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Palatino"/>
          <a:ea typeface="Palatino"/>
          <a:cs typeface="Palatino"/>
        </a:font>
        <a:srgbClr val="F6F4E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3F1D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F6F4E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3F1D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33BA23B1-9221-436E-865A-0063620EA4FD}" styleName="">
    <a:tblBg/>
    <a:wholeTbl>
      <a:tcTxStyle b="off" i="off">
        <a:font>
          <a:latin typeface="Palatino"/>
          <a:ea typeface="Palatino"/>
          <a:cs typeface="Palatino"/>
        </a:font>
        <a:srgbClr val="6D6A6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D6D3CB"/>
              </a:solidFill>
              <a:custDash>
                <a:ds d="200000" sp="200000"/>
              </a:custDash>
              <a:miter lim="400000"/>
            </a:ln>
          </a:top>
          <a:bottom>
            <a:ln w="25400" cap="flat">
              <a:solidFill>
                <a:srgbClr val="D6D3CB"/>
              </a:solidFill>
              <a:custDash>
                <a:ds d="200000" sp="200000"/>
              </a:custDash>
              <a:miter lim="400000"/>
            </a:ln>
          </a:bottom>
          <a:insideH>
            <a:ln w="25400" cap="flat">
              <a:solidFill>
                <a:srgbClr val="D6D3CB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EEBE2">
              <a:alpha val="85000"/>
            </a:srgb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F6F4E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D6D3CB"/>
              </a:solidFill>
              <a:prstDash val="solid"/>
              <a:miter lim="400000"/>
            </a:ln>
          </a:insideV>
        </a:tcBdr>
        <a:fill>
          <a:solidFill>
            <a:srgbClr val="8C8982"/>
          </a:solidFill>
        </a:fill>
      </a:tcStyle>
    </a:firstCol>
    <a:lastRow>
      <a:tcTxStyle b="off" i="off">
        <a:font>
          <a:latin typeface="Palatino"/>
          <a:ea typeface="Palatino"/>
          <a:cs typeface="Palatino"/>
        </a:font>
        <a:srgbClr val="F6F4E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D6D3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A8A49D"/>
          </a:solidFill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F6F4E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D6D3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A8A49D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Palatino"/>
          <a:ea typeface="Palatino"/>
          <a:cs typeface="Palatino"/>
        </a:font>
        <a:srgbClr val="6D6A67"/>
      </a:tcTxStyle>
      <a:tcStyle>
        <a:tcBdr>
          <a:left>
            <a:ln w="25400" cap="flat">
              <a:solidFill>
                <a:srgbClr val="D6D3CB"/>
              </a:solidFill>
              <a:custDash>
                <a:ds d="200000" sp="200000"/>
              </a:custDash>
              <a:miter lim="400000"/>
            </a:ln>
          </a:left>
          <a:right>
            <a:ln w="25400" cap="flat">
              <a:solidFill>
                <a:srgbClr val="D6D3CB"/>
              </a:solidFill>
              <a:custDash>
                <a:ds d="200000" sp="200000"/>
              </a:custDash>
              <a:miter lim="400000"/>
            </a:ln>
          </a:right>
          <a:top>
            <a:ln w="25400" cap="flat">
              <a:solidFill>
                <a:srgbClr val="D6D3CB"/>
              </a:solidFill>
              <a:custDash>
                <a:ds d="200000" sp="200000"/>
              </a:custDash>
              <a:miter lim="400000"/>
            </a:ln>
          </a:top>
          <a:bottom>
            <a:ln w="25400" cap="flat">
              <a:solidFill>
                <a:srgbClr val="D6D3CB"/>
              </a:solidFill>
              <a:custDash>
                <a:ds d="200000" sp="200000"/>
              </a:custDash>
              <a:miter lim="400000"/>
            </a:ln>
          </a:bottom>
          <a:insideH>
            <a:ln w="25400" cap="flat">
              <a:solidFill>
                <a:srgbClr val="D6D3CB"/>
              </a:solidFill>
              <a:custDash>
                <a:ds d="200000" sp="200000"/>
              </a:custDash>
              <a:miter lim="400000"/>
            </a:ln>
          </a:insideH>
          <a:insideV>
            <a:ln w="25400" cap="flat">
              <a:solidFill>
                <a:srgbClr val="D6D3CB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EEBE2">
              <a:alpha val="85000"/>
            </a:srgb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6D6A67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D6D3CB"/>
              </a:solidFill>
              <a:prstDash val="solid"/>
              <a:miter lim="400000"/>
            </a:ln>
          </a:right>
          <a:top>
            <a:ln w="25400" cap="flat">
              <a:solidFill>
                <a:srgbClr val="D6D3CB"/>
              </a:solidFill>
              <a:custDash>
                <a:ds d="200000" sp="200000"/>
              </a:custDash>
              <a:miter lim="400000"/>
            </a:ln>
          </a:top>
          <a:bottom>
            <a:ln w="25400" cap="flat">
              <a:solidFill>
                <a:srgbClr val="D6D3CB"/>
              </a:solidFill>
              <a:custDash>
                <a:ds d="200000" sp="200000"/>
              </a:custDash>
              <a:miter lim="400000"/>
            </a:ln>
          </a:bottom>
          <a:insideH>
            <a:ln w="25400" cap="flat">
              <a:solidFill>
                <a:srgbClr val="D6D3CB"/>
              </a:solidFill>
              <a:custDash>
                <a:ds d="200000" sp="200000"/>
              </a:custDash>
              <a:miter lim="400000"/>
            </a:ln>
          </a:insideH>
          <a:insideV>
            <a:ln w="25400" cap="flat">
              <a:solidFill>
                <a:srgbClr val="D6D3CB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Palatino"/>
          <a:ea typeface="Palatino"/>
          <a:cs typeface="Palatino"/>
        </a:font>
        <a:srgbClr val="6D6A6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D6D3CB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3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6D6A6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D6D3CB"/>
              </a:solidFill>
              <a:prstDash val="solid"/>
              <a:miter lim="400000"/>
            </a:ln>
          </a:bottom>
          <a:insideH>
            <a:ln w="25400" cap="flat">
              <a:solidFill>
                <a:srgbClr val="D6D3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1" name="Shape 131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0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/>
          <p:nvPr/>
        </p:nvSpPr>
        <p:spPr>
          <a:xfrm>
            <a:off x="406400" y="8623300"/>
            <a:ext cx="12192001" cy="127"/>
          </a:xfrm>
          <a:prstGeom prst="line">
            <a:avLst/>
          </a:prstGeom>
          <a:ln w="12700">
            <a:solidFill>
              <a:schemeClr val="accent1">
                <a:hueOff val="109193"/>
                <a:satOff val="-4874"/>
                <a:lumOff val="12971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4" name="Shape 14"/>
          <p:cNvSpPr/>
          <p:nvPr/>
        </p:nvSpPr>
        <p:spPr>
          <a:xfrm>
            <a:off x="406400" y="8674100"/>
            <a:ext cx="12192001" cy="127"/>
          </a:xfrm>
          <a:prstGeom prst="line">
            <a:avLst/>
          </a:prstGeom>
          <a:ln w="12700">
            <a:solidFill>
              <a:schemeClr val="accent1">
                <a:hueOff val="109193"/>
                <a:satOff val="-4874"/>
                <a:lumOff val="12971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5" name="Shape 15"/>
          <p:cNvSpPr/>
          <p:nvPr>
            <p:ph type="body" sz="quarter" idx="13"/>
          </p:nvPr>
        </p:nvSpPr>
        <p:spPr>
          <a:xfrm>
            <a:off x="369422" y="8807450"/>
            <a:ext cx="12255501" cy="4064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 i="1" sz="1800">
                <a:solidFill>
                  <a:srgbClr val="5C86B9"/>
                </a:solidFill>
              </a:defRPr>
            </a:lvl1pPr>
          </a:lstStyle>
          <a:p>
            <a:pPr/>
            <a:r>
              <a:t>Date</a:t>
            </a:r>
          </a:p>
        </p:txBody>
      </p:sp>
      <p:sp>
        <p:nvSpPr>
          <p:cNvPr id="16" name="Shape 16"/>
          <p:cNvSpPr/>
          <p:nvPr>
            <p:ph type="title"/>
          </p:nvPr>
        </p:nvSpPr>
        <p:spPr>
          <a:xfrm>
            <a:off x="355600" y="5905500"/>
            <a:ext cx="12293600" cy="21082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7" name="Shape 17"/>
          <p:cNvSpPr/>
          <p:nvPr>
            <p:ph type="body" sz="quarter" idx="1"/>
          </p:nvPr>
        </p:nvSpPr>
        <p:spPr>
          <a:xfrm>
            <a:off x="355600" y="8001000"/>
            <a:ext cx="12293600" cy="5080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1000"/>
              </a:spcBef>
              <a:buClrTx/>
              <a:buSzTx/>
              <a:buFontTx/>
              <a:buNone/>
              <a:defRPr sz="2400">
                <a:solidFill>
                  <a:srgbClr val="5C86B9"/>
                </a:solidFill>
              </a:defRPr>
            </a:lvl1pPr>
            <a:lvl2pPr marL="0" indent="228600">
              <a:spcBef>
                <a:spcPts val="1000"/>
              </a:spcBef>
              <a:buClrTx/>
              <a:buSzTx/>
              <a:buFontTx/>
              <a:buNone/>
              <a:defRPr sz="2400">
                <a:solidFill>
                  <a:srgbClr val="5C86B9"/>
                </a:solidFill>
              </a:defRPr>
            </a:lvl2pPr>
            <a:lvl3pPr marL="0" indent="457200">
              <a:spcBef>
                <a:spcPts val="1000"/>
              </a:spcBef>
              <a:buClrTx/>
              <a:buSzTx/>
              <a:buFontTx/>
              <a:buNone/>
              <a:defRPr sz="2400">
                <a:solidFill>
                  <a:srgbClr val="5C86B9"/>
                </a:solidFill>
              </a:defRPr>
            </a:lvl3pPr>
            <a:lvl4pPr marL="0" indent="685800">
              <a:spcBef>
                <a:spcPts val="1000"/>
              </a:spcBef>
              <a:buClrTx/>
              <a:buSzTx/>
              <a:buFontTx/>
              <a:buNone/>
              <a:defRPr sz="2400">
                <a:solidFill>
                  <a:srgbClr val="5C86B9"/>
                </a:solidFill>
              </a:defRPr>
            </a:lvl4pPr>
            <a:lvl5pPr marL="0" indent="914400">
              <a:spcBef>
                <a:spcPts val="1000"/>
              </a:spcBef>
              <a:buClrTx/>
              <a:buSzTx/>
              <a:buFontTx/>
              <a:buNone/>
              <a:defRPr sz="2400">
                <a:solidFill>
                  <a:srgbClr val="5C86B9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" name="Shape 1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324863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/>
          <p:nvPr>
            <p:ph type="body" sz="quarter" idx="13"/>
          </p:nvPr>
        </p:nvSpPr>
        <p:spPr>
          <a:xfrm>
            <a:off x="1270000" y="4305300"/>
            <a:ext cx="10464800" cy="6096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ClrTx/>
              <a:buSzTx/>
              <a:buFontTx/>
              <a:buNone/>
              <a:defRPr sz="3000"/>
            </a:lvl1pPr>
          </a:lstStyle>
          <a:p>
            <a:pPr/>
            <a:r>
              <a:t>“Type a quote here.” </a:t>
            </a:r>
          </a:p>
        </p:txBody>
      </p:sp>
      <p:sp>
        <p:nvSpPr>
          <p:cNvPr id="108" name="Shape 108"/>
          <p:cNvSpPr/>
          <p:nvPr>
            <p:ph type="body" sz="quarter" idx="14"/>
          </p:nvPr>
        </p:nvSpPr>
        <p:spPr>
          <a:xfrm>
            <a:off x="1270000" y="6362700"/>
            <a:ext cx="10464800" cy="6096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1200"/>
              </a:spcBef>
              <a:buClrTx/>
              <a:buSzTx/>
              <a:buFontTx/>
              <a:buNone/>
              <a:defRPr i="1" sz="3000">
                <a:solidFill>
                  <a:srgbClr val="5C86B9"/>
                </a:solidFill>
              </a:defRPr>
            </a:lvl1pPr>
          </a:lstStyle>
          <a:p>
            <a:pPr/>
            <a:r>
              <a:t>–Johnny Appleseed</a:t>
            </a:r>
          </a:p>
        </p:txBody>
      </p:sp>
      <p:sp>
        <p:nvSpPr>
          <p:cNvPr id="109" name="Shape 10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324863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17" name="Shape 117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sx="100000" sy="100000" kx="0" ky="0" algn="b" rotWithShape="0" blurRad="38100" dist="15537" dir="5392174">
                    <a:srgbClr val="000000">
                      <a:alpha val="78421"/>
                    </a:srgbClr>
                  </a:outerShdw>
                </a:effectLst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324863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/>
          <p:nvPr/>
        </p:nvSpPr>
        <p:spPr>
          <a:xfrm>
            <a:off x="406400" y="8623300"/>
            <a:ext cx="12192001" cy="127"/>
          </a:xfrm>
          <a:prstGeom prst="line">
            <a:avLst/>
          </a:prstGeom>
          <a:ln w="12700">
            <a:solidFill>
              <a:schemeClr val="accent1">
                <a:hueOff val="109193"/>
                <a:satOff val="-4874"/>
                <a:lumOff val="12971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6" name="Shape 26"/>
          <p:cNvSpPr/>
          <p:nvPr/>
        </p:nvSpPr>
        <p:spPr>
          <a:xfrm>
            <a:off x="406400" y="8674100"/>
            <a:ext cx="12192001" cy="127"/>
          </a:xfrm>
          <a:prstGeom prst="line">
            <a:avLst/>
          </a:prstGeom>
          <a:ln w="12700">
            <a:solidFill>
              <a:schemeClr val="accent1">
                <a:hueOff val="109193"/>
                <a:satOff val="-4874"/>
                <a:lumOff val="12971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7" name="Shape 27"/>
          <p:cNvSpPr/>
          <p:nvPr>
            <p:ph type="body" sz="quarter" idx="13"/>
          </p:nvPr>
        </p:nvSpPr>
        <p:spPr>
          <a:xfrm>
            <a:off x="369422" y="8807450"/>
            <a:ext cx="12255501" cy="4064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 i="1" sz="1800">
                <a:solidFill>
                  <a:srgbClr val="5C86B9"/>
                </a:solidFill>
              </a:defRPr>
            </a:lvl1pPr>
          </a:lstStyle>
          <a:p>
            <a:pPr/>
            <a:r>
              <a:t>Date</a:t>
            </a:r>
          </a:p>
        </p:txBody>
      </p:sp>
      <p:sp>
        <p:nvSpPr>
          <p:cNvPr id="28" name="Shape 28"/>
          <p:cNvSpPr/>
          <p:nvPr>
            <p:ph type="pic" idx="14"/>
          </p:nvPr>
        </p:nvSpPr>
        <p:spPr>
          <a:xfrm>
            <a:off x="368300" y="444500"/>
            <a:ext cx="12268200" cy="6324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9" name="Shape 29"/>
          <p:cNvSpPr/>
          <p:nvPr>
            <p:ph type="title"/>
          </p:nvPr>
        </p:nvSpPr>
        <p:spPr>
          <a:xfrm>
            <a:off x="355600" y="6908800"/>
            <a:ext cx="12293600" cy="11049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30" name="Shape 30"/>
          <p:cNvSpPr/>
          <p:nvPr>
            <p:ph type="body" sz="quarter" idx="1"/>
          </p:nvPr>
        </p:nvSpPr>
        <p:spPr>
          <a:xfrm>
            <a:off x="355600" y="8001000"/>
            <a:ext cx="12293600" cy="5080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1000"/>
              </a:spcBef>
              <a:buClrTx/>
              <a:buSzTx/>
              <a:buFontTx/>
              <a:buNone/>
              <a:defRPr sz="2400">
                <a:solidFill>
                  <a:srgbClr val="5C86B9"/>
                </a:solidFill>
              </a:defRPr>
            </a:lvl1pPr>
            <a:lvl2pPr marL="0" indent="228600">
              <a:spcBef>
                <a:spcPts val="1000"/>
              </a:spcBef>
              <a:buClrTx/>
              <a:buSzTx/>
              <a:buFontTx/>
              <a:buNone/>
              <a:defRPr sz="2400">
                <a:solidFill>
                  <a:srgbClr val="5C86B9"/>
                </a:solidFill>
              </a:defRPr>
            </a:lvl2pPr>
            <a:lvl3pPr marL="0" indent="457200">
              <a:spcBef>
                <a:spcPts val="1000"/>
              </a:spcBef>
              <a:buClrTx/>
              <a:buSzTx/>
              <a:buFontTx/>
              <a:buNone/>
              <a:defRPr sz="2400">
                <a:solidFill>
                  <a:srgbClr val="5C86B9"/>
                </a:solidFill>
              </a:defRPr>
            </a:lvl3pPr>
            <a:lvl4pPr marL="0" indent="685800">
              <a:spcBef>
                <a:spcPts val="1000"/>
              </a:spcBef>
              <a:buClrTx/>
              <a:buSzTx/>
              <a:buFontTx/>
              <a:buNone/>
              <a:defRPr sz="2400">
                <a:solidFill>
                  <a:srgbClr val="5C86B9"/>
                </a:solidFill>
              </a:defRPr>
            </a:lvl4pPr>
            <a:lvl5pPr marL="0" indent="914400">
              <a:spcBef>
                <a:spcPts val="1000"/>
              </a:spcBef>
              <a:buClrTx/>
              <a:buSzTx/>
              <a:buFontTx/>
              <a:buNone/>
              <a:defRPr sz="2400">
                <a:solidFill>
                  <a:srgbClr val="5C86B9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hape 3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/>
          <p:nvPr/>
        </p:nvSpPr>
        <p:spPr>
          <a:xfrm>
            <a:off x="406400" y="4864100"/>
            <a:ext cx="12192001" cy="127"/>
          </a:xfrm>
          <a:prstGeom prst="line">
            <a:avLst/>
          </a:prstGeom>
          <a:ln w="12700">
            <a:solidFill>
              <a:schemeClr val="accent1">
                <a:hueOff val="109193"/>
                <a:satOff val="-4874"/>
                <a:lumOff val="12971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9" name="Shape 39"/>
          <p:cNvSpPr/>
          <p:nvPr/>
        </p:nvSpPr>
        <p:spPr>
          <a:xfrm>
            <a:off x="406400" y="4914900"/>
            <a:ext cx="12192001" cy="127"/>
          </a:xfrm>
          <a:prstGeom prst="line">
            <a:avLst/>
          </a:prstGeom>
          <a:ln w="12700">
            <a:solidFill>
              <a:schemeClr val="accent1">
                <a:hueOff val="109193"/>
                <a:satOff val="-4874"/>
                <a:lumOff val="12971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40" name="Shape 40"/>
          <p:cNvSpPr/>
          <p:nvPr>
            <p:ph type="title"/>
          </p:nvPr>
        </p:nvSpPr>
        <p:spPr>
          <a:xfrm>
            <a:off x="355600" y="2628900"/>
            <a:ext cx="12293600" cy="21082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41" name="Shape 4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/>
          <p:nvPr/>
        </p:nvSpPr>
        <p:spPr>
          <a:xfrm>
            <a:off x="406400" y="5270500"/>
            <a:ext cx="5689600" cy="127"/>
          </a:xfrm>
          <a:prstGeom prst="line">
            <a:avLst/>
          </a:prstGeom>
          <a:ln w="12700">
            <a:solidFill>
              <a:schemeClr val="accent1">
                <a:hueOff val="109193"/>
                <a:satOff val="-4874"/>
                <a:lumOff val="12971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49" name="Shape 49"/>
          <p:cNvSpPr/>
          <p:nvPr/>
        </p:nvSpPr>
        <p:spPr>
          <a:xfrm>
            <a:off x="406400" y="5321300"/>
            <a:ext cx="5689600" cy="127"/>
          </a:xfrm>
          <a:prstGeom prst="line">
            <a:avLst/>
          </a:prstGeom>
          <a:ln w="12700">
            <a:solidFill>
              <a:schemeClr val="accent1">
                <a:hueOff val="109193"/>
                <a:satOff val="-4874"/>
                <a:lumOff val="12971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50" name="Shape 50"/>
          <p:cNvSpPr/>
          <p:nvPr>
            <p:ph type="pic" idx="13"/>
          </p:nvPr>
        </p:nvSpPr>
        <p:spPr>
          <a:xfrm>
            <a:off x="6502400" y="0"/>
            <a:ext cx="65024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51" name="Shape 51"/>
          <p:cNvSpPr/>
          <p:nvPr>
            <p:ph type="title"/>
          </p:nvPr>
        </p:nvSpPr>
        <p:spPr>
          <a:xfrm>
            <a:off x="355600" y="1930400"/>
            <a:ext cx="5816600" cy="32385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52" name="Shape 52"/>
          <p:cNvSpPr/>
          <p:nvPr>
            <p:ph type="body" sz="quarter" idx="1"/>
          </p:nvPr>
        </p:nvSpPr>
        <p:spPr>
          <a:xfrm>
            <a:off x="355600" y="5410200"/>
            <a:ext cx="5816600" cy="33655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1000"/>
              </a:spcBef>
              <a:buClrTx/>
              <a:buSzTx/>
              <a:buFontTx/>
              <a:buNone/>
              <a:defRPr sz="2400">
                <a:solidFill>
                  <a:srgbClr val="5C86B9"/>
                </a:solidFill>
              </a:defRPr>
            </a:lvl1pPr>
            <a:lvl2pPr marL="0" indent="228600">
              <a:spcBef>
                <a:spcPts val="1000"/>
              </a:spcBef>
              <a:buClrTx/>
              <a:buSzTx/>
              <a:buFontTx/>
              <a:buNone/>
              <a:defRPr sz="2400">
                <a:solidFill>
                  <a:srgbClr val="5C86B9"/>
                </a:solidFill>
              </a:defRPr>
            </a:lvl2pPr>
            <a:lvl3pPr marL="0" indent="457200">
              <a:spcBef>
                <a:spcPts val="1000"/>
              </a:spcBef>
              <a:buClrTx/>
              <a:buSzTx/>
              <a:buFontTx/>
              <a:buNone/>
              <a:defRPr sz="2400">
                <a:solidFill>
                  <a:srgbClr val="5C86B9"/>
                </a:solidFill>
              </a:defRPr>
            </a:lvl3pPr>
            <a:lvl4pPr marL="0" indent="685800">
              <a:spcBef>
                <a:spcPts val="1000"/>
              </a:spcBef>
              <a:buClrTx/>
              <a:buSzTx/>
              <a:buFontTx/>
              <a:buNone/>
              <a:defRPr sz="2400">
                <a:solidFill>
                  <a:srgbClr val="5C86B9"/>
                </a:solidFill>
              </a:defRPr>
            </a:lvl4pPr>
            <a:lvl5pPr marL="0" indent="914400">
              <a:spcBef>
                <a:spcPts val="1000"/>
              </a:spcBef>
              <a:buClrTx/>
              <a:buSzTx/>
              <a:buFontTx/>
              <a:buNone/>
              <a:defRPr sz="2400">
                <a:solidFill>
                  <a:srgbClr val="5C86B9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3" name="Shape 5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sx="100000" sy="100000" kx="0" ky="0" algn="b" rotWithShape="0" blurRad="38100" dist="15537" dir="5392174">
                    <a:srgbClr val="000000">
                      <a:alpha val="78421"/>
                    </a:srgbClr>
                  </a:outerShdw>
                </a:effectLst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1" name="Shape 6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9" name="Shape 6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spcBef>
                <a:spcPts val="4200"/>
              </a:spcBef>
            </a:lvl1pPr>
            <a:lvl2pPr>
              <a:spcBef>
                <a:spcPts val="4200"/>
              </a:spcBef>
            </a:lvl2pPr>
            <a:lvl3pPr>
              <a:spcBef>
                <a:spcPts val="4200"/>
              </a:spcBef>
            </a:lvl3pPr>
            <a:lvl4pPr>
              <a:spcBef>
                <a:spcPts val="4200"/>
              </a:spcBef>
            </a:lvl4pPr>
            <a:lvl5pPr>
              <a:spcBef>
                <a:spcPts val="4200"/>
              </a:spcBef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0" name="Shape 7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/>
          <p:nvPr/>
        </p:nvSpPr>
        <p:spPr>
          <a:xfrm>
            <a:off x="406400" y="2565400"/>
            <a:ext cx="5689600" cy="127"/>
          </a:xfrm>
          <a:prstGeom prst="line">
            <a:avLst/>
          </a:prstGeom>
          <a:ln w="12700">
            <a:solidFill>
              <a:schemeClr val="accent1">
                <a:hueOff val="109193"/>
                <a:satOff val="-4874"/>
                <a:lumOff val="12971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78" name="Shape 78"/>
          <p:cNvSpPr/>
          <p:nvPr/>
        </p:nvSpPr>
        <p:spPr>
          <a:xfrm>
            <a:off x="406400" y="2616200"/>
            <a:ext cx="5689600" cy="127"/>
          </a:xfrm>
          <a:prstGeom prst="line">
            <a:avLst/>
          </a:prstGeom>
          <a:ln w="12700">
            <a:solidFill>
              <a:schemeClr val="accent1">
                <a:hueOff val="109193"/>
                <a:satOff val="-4874"/>
                <a:lumOff val="12971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79" name="Shape 79"/>
          <p:cNvSpPr/>
          <p:nvPr>
            <p:ph type="pic" idx="13"/>
          </p:nvPr>
        </p:nvSpPr>
        <p:spPr>
          <a:xfrm>
            <a:off x="6502400" y="0"/>
            <a:ext cx="65024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0" name="Shape 80"/>
          <p:cNvSpPr/>
          <p:nvPr>
            <p:ph type="title"/>
          </p:nvPr>
        </p:nvSpPr>
        <p:spPr>
          <a:xfrm>
            <a:off x="355600" y="444500"/>
            <a:ext cx="5816600" cy="20447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81" name="Shape 81"/>
          <p:cNvSpPr/>
          <p:nvPr>
            <p:ph type="body" sz="half" idx="1"/>
          </p:nvPr>
        </p:nvSpPr>
        <p:spPr>
          <a:xfrm>
            <a:off x="355600" y="2984500"/>
            <a:ext cx="5816600" cy="6324600"/>
          </a:xfrm>
          <a:prstGeom prst="rect">
            <a:avLst/>
          </a:prstGeom>
        </p:spPr>
        <p:txBody>
          <a:bodyPr/>
          <a:lstStyle>
            <a:lvl1pPr marL="381000" indent="-381000">
              <a:defRPr sz="3000"/>
            </a:lvl1pPr>
            <a:lvl2pPr marL="762000" indent="-381000">
              <a:defRPr sz="3000"/>
            </a:lvl2pPr>
            <a:lvl3pPr marL="1143000" indent="-381000">
              <a:defRPr sz="3000"/>
            </a:lvl3pPr>
            <a:lvl4pPr marL="1524000" indent="-381000">
              <a:defRPr sz="3000"/>
            </a:lvl4pPr>
            <a:lvl5pPr marL="1905000" indent="-381000">
              <a:defRPr sz="30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2" name="Shape 82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sx="100000" sy="100000" kx="0" ky="0" algn="b" rotWithShape="0" blurRad="38100" dist="15537" dir="5392174">
                    <a:srgbClr val="000000">
                      <a:alpha val="78421"/>
                    </a:srgbClr>
                  </a:outerShdw>
                </a:effectLst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/>
          <p:nvPr>
            <p:ph type="body" idx="1"/>
          </p:nvPr>
        </p:nvSpPr>
        <p:spPr>
          <a:xfrm>
            <a:off x="355600" y="444500"/>
            <a:ext cx="12293600" cy="8864600"/>
          </a:xfrm>
          <a:prstGeom prst="rect">
            <a:avLst/>
          </a:prstGeom>
        </p:spPr>
        <p:txBody>
          <a:bodyPr/>
          <a:lstStyle>
            <a:lvl1pPr>
              <a:spcBef>
                <a:spcPts val="4200"/>
              </a:spcBef>
            </a:lvl1pPr>
            <a:lvl2pPr>
              <a:spcBef>
                <a:spcPts val="4200"/>
              </a:spcBef>
            </a:lvl2pPr>
            <a:lvl3pPr>
              <a:spcBef>
                <a:spcPts val="4200"/>
              </a:spcBef>
            </a:lvl3pPr>
            <a:lvl4pPr>
              <a:spcBef>
                <a:spcPts val="4200"/>
              </a:spcBef>
            </a:lvl4pPr>
            <a:lvl5pPr>
              <a:spcBef>
                <a:spcPts val="4200"/>
              </a:spcBef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0" name="Shape 9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324863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/>
          <p:nvPr>
            <p:ph type="pic" sz="half" idx="13"/>
          </p:nvPr>
        </p:nvSpPr>
        <p:spPr>
          <a:xfrm>
            <a:off x="6502400" y="4813300"/>
            <a:ext cx="6121400" cy="4356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98" name="Shape 98"/>
          <p:cNvSpPr/>
          <p:nvPr>
            <p:ph type="pic" sz="half" idx="14"/>
          </p:nvPr>
        </p:nvSpPr>
        <p:spPr>
          <a:xfrm>
            <a:off x="6502400" y="444500"/>
            <a:ext cx="6121400" cy="43688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99" name="Shape 99"/>
          <p:cNvSpPr/>
          <p:nvPr>
            <p:ph type="pic" idx="15"/>
          </p:nvPr>
        </p:nvSpPr>
        <p:spPr>
          <a:xfrm>
            <a:off x="368300" y="444500"/>
            <a:ext cx="6121400" cy="8724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0" name="Shape 10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324863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/>
        </p:nvSpPr>
        <p:spPr>
          <a:xfrm>
            <a:off x="406400" y="2565400"/>
            <a:ext cx="12192001" cy="127"/>
          </a:xfrm>
          <a:prstGeom prst="line">
            <a:avLst/>
          </a:prstGeom>
          <a:ln w="12700">
            <a:solidFill>
              <a:schemeClr val="accent1">
                <a:hueOff val="109193"/>
                <a:satOff val="-4874"/>
                <a:lumOff val="12971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" name="Shape 3"/>
          <p:cNvSpPr/>
          <p:nvPr/>
        </p:nvSpPr>
        <p:spPr>
          <a:xfrm>
            <a:off x="406400" y="2616200"/>
            <a:ext cx="12192001" cy="127"/>
          </a:xfrm>
          <a:prstGeom prst="line">
            <a:avLst/>
          </a:prstGeom>
          <a:ln w="12700">
            <a:solidFill>
              <a:schemeClr val="accent1">
                <a:hueOff val="109193"/>
                <a:satOff val="-4874"/>
                <a:lumOff val="12971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4" name="Shape 4"/>
          <p:cNvSpPr/>
          <p:nvPr>
            <p:ph type="title"/>
          </p:nvPr>
        </p:nvSpPr>
        <p:spPr>
          <a:xfrm>
            <a:off x="355600" y="444500"/>
            <a:ext cx="12293600" cy="2044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5" name="Shape 5"/>
          <p:cNvSpPr/>
          <p:nvPr>
            <p:ph type="sldNum" sz="quarter" idx="2"/>
          </p:nvPr>
        </p:nvSpPr>
        <p:spPr>
          <a:xfrm>
            <a:off x="12331700" y="9220200"/>
            <a:ext cx="317500" cy="355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600">
                <a:solidFill>
                  <a:schemeClr val="accent1">
                    <a:hueOff val="54750"/>
                    <a:satOff val="-1697"/>
                    <a:lumOff val="-18038"/>
                  </a:schemeClr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6" name="Shape 6"/>
          <p:cNvSpPr/>
          <p:nvPr>
            <p:ph type="body" idx="1"/>
          </p:nvPr>
        </p:nvSpPr>
        <p:spPr>
          <a:xfrm>
            <a:off x="355600" y="2984500"/>
            <a:ext cx="12293600" cy="632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  <p:transition xmlns:p14="http://schemas.microsoft.com/office/powerpoint/2010/main" spd="med" advClick="1"/>
  <p:txStyles>
    <p:titleStyle>
      <a:lvl1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28" strike="noStrike" sz="6400" u="none">
          <a:ln>
            <a:noFill/>
          </a:ln>
          <a:solidFill>
            <a:schemeClr val="accent1">
              <a:hueOff val="54750"/>
              <a:satOff val="-1697"/>
              <a:lumOff val="-18038"/>
            </a:schemeClr>
          </a:solidFill>
          <a:uFillTx/>
          <a:latin typeface="+mn-lt"/>
          <a:ea typeface="+mn-ea"/>
          <a:cs typeface="+mn-cs"/>
          <a:sym typeface="Didot"/>
        </a:defRPr>
      </a:lvl1pPr>
      <a:lvl2pPr marL="0" marR="0" indent="2286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28" strike="noStrike" sz="6400" u="none">
          <a:ln>
            <a:noFill/>
          </a:ln>
          <a:solidFill>
            <a:schemeClr val="accent1">
              <a:hueOff val="54750"/>
              <a:satOff val="-1697"/>
              <a:lumOff val="-18038"/>
            </a:schemeClr>
          </a:solidFill>
          <a:uFillTx/>
          <a:latin typeface="+mn-lt"/>
          <a:ea typeface="+mn-ea"/>
          <a:cs typeface="+mn-cs"/>
          <a:sym typeface="Didot"/>
        </a:defRPr>
      </a:lvl2pPr>
      <a:lvl3pPr marL="0" marR="0" indent="4572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28" strike="noStrike" sz="6400" u="none">
          <a:ln>
            <a:noFill/>
          </a:ln>
          <a:solidFill>
            <a:schemeClr val="accent1">
              <a:hueOff val="54750"/>
              <a:satOff val="-1697"/>
              <a:lumOff val="-18038"/>
            </a:schemeClr>
          </a:solidFill>
          <a:uFillTx/>
          <a:latin typeface="+mn-lt"/>
          <a:ea typeface="+mn-ea"/>
          <a:cs typeface="+mn-cs"/>
          <a:sym typeface="Didot"/>
        </a:defRPr>
      </a:lvl3pPr>
      <a:lvl4pPr marL="0" marR="0" indent="6858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28" strike="noStrike" sz="6400" u="none">
          <a:ln>
            <a:noFill/>
          </a:ln>
          <a:solidFill>
            <a:schemeClr val="accent1">
              <a:hueOff val="54750"/>
              <a:satOff val="-1697"/>
              <a:lumOff val="-18038"/>
            </a:schemeClr>
          </a:solidFill>
          <a:uFillTx/>
          <a:latin typeface="+mn-lt"/>
          <a:ea typeface="+mn-ea"/>
          <a:cs typeface="+mn-cs"/>
          <a:sym typeface="Didot"/>
        </a:defRPr>
      </a:lvl4pPr>
      <a:lvl5pPr marL="0" marR="0" indent="9144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28" strike="noStrike" sz="6400" u="none">
          <a:ln>
            <a:noFill/>
          </a:ln>
          <a:solidFill>
            <a:schemeClr val="accent1">
              <a:hueOff val="54750"/>
              <a:satOff val="-1697"/>
              <a:lumOff val="-18038"/>
            </a:schemeClr>
          </a:solidFill>
          <a:uFillTx/>
          <a:latin typeface="+mn-lt"/>
          <a:ea typeface="+mn-ea"/>
          <a:cs typeface="+mn-cs"/>
          <a:sym typeface="Didot"/>
        </a:defRPr>
      </a:lvl5pPr>
      <a:lvl6pPr marL="0" marR="0" indent="11430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28" strike="noStrike" sz="6400" u="none">
          <a:ln>
            <a:noFill/>
          </a:ln>
          <a:solidFill>
            <a:schemeClr val="accent1">
              <a:hueOff val="54750"/>
              <a:satOff val="-1697"/>
              <a:lumOff val="-18038"/>
            </a:schemeClr>
          </a:solidFill>
          <a:uFillTx/>
          <a:latin typeface="+mn-lt"/>
          <a:ea typeface="+mn-ea"/>
          <a:cs typeface="+mn-cs"/>
          <a:sym typeface="Didot"/>
        </a:defRPr>
      </a:lvl6pPr>
      <a:lvl7pPr marL="0" marR="0" indent="13716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28" strike="noStrike" sz="6400" u="none">
          <a:ln>
            <a:noFill/>
          </a:ln>
          <a:solidFill>
            <a:schemeClr val="accent1">
              <a:hueOff val="54750"/>
              <a:satOff val="-1697"/>
              <a:lumOff val="-18038"/>
            </a:schemeClr>
          </a:solidFill>
          <a:uFillTx/>
          <a:latin typeface="+mn-lt"/>
          <a:ea typeface="+mn-ea"/>
          <a:cs typeface="+mn-cs"/>
          <a:sym typeface="Didot"/>
        </a:defRPr>
      </a:lvl7pPr>
      <a:lvl8pPr marL="0" marR="0" indent="16002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28" strike="noStrike" sz="6400" u="none">
          <a:ln>
            <a:noFill/>
          </a:ln>
          <a:solidFill>
            <a:schemeClr val="accent1">
              <a:hueOff val="54750"/>
              <a:satOff val="-1697"/>
              <a:lumOff val="-18038"/>
            </a:schemeClr>
          </a:solidFill>
          <a:uFillTx/>
          <a:latin typeface="+mn-lt"/>
          <a:ea typeface="+mn-ea"/>
          <a:cs typeface="+mn-cs"/>
          <a:sym typeface="Didot"/>
        </a:defRPr>
      </a:lvl8pPr>
      <a:lvl9pPr marL="0" marR="0" indent="18288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28" strike="noStrike" sz="6400" u="none">
          <a:ln>
            <a:noFill/>
          </a:ln>
          <a:solidFill>
            <a:schemeClr val="accent1">
              <a:hueOff val="54750"/>
              <a:satOff val="-1697"/>
              <a:lumOff val="-18038"/>
            </a:schemeClr>
          </a:solidFill>
          <a:uFillTx/>
          <a:latin typeface="+mn-lt"/>
          <a:ea typeface="+mn-ea"/>
          <a:cs typeface="+mn-cs"/>
          <a:sym typeface="Didot"/>
        </a:defRPr>
      </a:lvl9pPr>
    </p:titleStyle>
    <p:bodyStyle>
      <a:lvl1pPr marL="508000" marR="0" indent="-508000" algn="l" defTabSz="584200" latinLnBrk="0">
        <a:lnSpc>
          <a:spcPct val="100000"/>
        </a:lnSpc>
        <a:spcBef>
          <a:spcPts val="3800"/>
        </a:spcBef>
        <a:spcAft>
          <a:spcPts val="0"/>
        </a:spcAft>
        <a:buClr>
          <a:srgbClr val="5C86B9"/>
        </a:buClr>
        <a:buSzPct val="70000"/>
        <a:buFont typeface="Zapf Dingbats"/>
        <a:buChar char="✤"/>
        <a:tabLst/>
        <a:defRPr b="0" baseline="0" cap="none" i="0" spc="0" strike="noStrike" sz="3800" u="none">
          <a:ln>
            <a:noFill/>
          </a:ln>
          <a:solidFill>
            <a:srgbClr val="000000"/>
          </a:solidFill>
          <a:uFillTx/>
          <a:latin typeface="Palatino"/>
          <a:ea typeface="Palatino"/>
          <a:cs typeface="Palatino"/>
          <a:sym typeface="Palatino"/>
        </a:defRPr>
      </a:lvl1pPr>
      <a:lvl2pPr marL="1016000" marR="0" indent="-508000" algn="l" defTabSz="584200" latinLnBrk="0">
        <a:lnSpc>
          <a:spcPct val="100000"/>
        </a:lnSpc>
        <a:spcBef>
          <a:spcPts val="3800"/>
        </a:spcBef>
        <a:spcAft>
          <a:spcPts val="0"/>
        </a:spcAft>
        <a:buClr>
          <a:srgbClr val="5C86B9"/>
        </a:buClr>
        <a:buSzPct val="70000"/>
        <a:buFont typeface="Zapf Dingbats"/>
        <a:buChar char="✤"/>
        <a:tabLst/>
        <a:defRPr b="0" baseline="0" cap="none" i="0" spc="0" strike="noStrike" sz="3800" u="none">
          <a:ln>
            <a:noFill/>
          </a:ln>
          <a:solidFill>
            <a:srgbClr val="000000"/>
          </a:solidFill>
          <a:uFillTx/>
          <a:latin typeface="Palatino"/>
          <a:ea typeface="Palatino"/>
          <a:cs typeface="Palatino"/>
          <a:sym typeface="Palatino"/>
        </a:defRPr>
      </a:lvl2pPr>
      <a:lvl3pPr marL="1524000" marR="0" indent="-508000" algn="l" defTabSz="584200" latinLnBrk="0">
        <a:lnSpc>
          <a:spcPct val="100000"/>
        </a:lnSpc>
        <a:spcBef>
          <a:spcPts val="3800"/>
        </a:spcBef>
        <a:spcAft>
          <a:spcPts val="0"/>
        </a:spcAft>
        <a:buClr>
          <a:srgbClr val="5C86B9"/>
        </a:buClr>
        <a:buSzPct val="70000"/>
        <a:buFont typeface="Zapf Dingbats"/>
        <a:buChar char="✤"/>
        <a:tabLst/>
        <a:defRPr b="0" baseline="0" cap="none" i="0" spc="0" strike="noStrike" sz="3800" u="none">
          <a:ln>
            <a:noFill/>
          </a:ln>
          <a:solidFill>
            <a:srgbClr val="000000"/>
          </a:solidFill>
          <a:uFillTx/>
          <a:latin typeface="Palatino"/>
          <a:ea typeface="Palatino"/>
          <a:cs typeface="Palatino"/>
          <a:sym typeface="Palatino"/>
        </a:defRPr>
      </a:lvl3pPr>
      <a:lvl4pPr marL="2032000" marR="0" indent="-508000" algn="l" defTabSz="584200" latinLnBrk="0">
        <a:lnSpc>
          <a:spcPct val="100000"/>
        </a:lnSpc>
        <a:spcBef>
          <a:spcPts val="3800"/>
        </a:spcBef>
        <a:spcAft>
          <a:spcPts val="0"/>
        </a:spcAft>
        <a:buClr>
          <a:srgbClr val="5C86B9"/>
        </a:buClr>
        <a:buSzPct val="70000"/>
        <a:buFont typeface="Zapf Dingbats"/>
        <a:buChar char="✤"/>
        <a:tabLst/>
        <a:defRPr b="0" baseline="0" cap="none" i="0" spc="0" strike="noStrike" sz="3800" u="none">
          <a:ln>
            <a:noFill/>
          </a:ln>
          <a:solidFill>
            <a:srgbClr val="000000"/>
          </a:solidFill>
          <a:uFillTx/>
          <a:latin typeface="Palatino"/>
          <a:ea typeface="Palatino"/>
          <a:cs typeface="Palatino"/>
          <a:sym typeface="Palatino"/>
        </a:defRPr>
      </a:lvl4pPr>
      <a:lvl5pPr marL="2540000" marR="0" indent="-508000" algn="l" defTabSz="584200" latinLnBrk="0">
        <a:lnSpc>
          <a:spcPct val="100000"/>
        </a:lnSpc>
        <a:spcBef>
          <a:spcPts val="3800"/>
        </a:spcBef>
        <a:spcAft>
          <a:spcPts val="0"/>
        </a:spcAft>
        <a:buClr>
          <a:srgbClr val="5C86B9"/>
        </a:buClr>
        <a:buSzPct val="70000"/>
        <a:buFont typeface="Zapf Dingbats"/>
        <a:buChar char="✤"/>
        <a:tabLst/>
        <a:defRPr b="0" baseline="0" cap="none" i="0" spc="0" strike="noStrike" sz="3800" u="none">
          <a:ln>
            <a:noFill/>
          </a:ln>
          <a:solidFill>
            <a:srgbClr val="000000"/>
          </a:solidFill>
          <a:uFillTx/>
          <a:latin typeface="Palatino"/>
          <a:ea typeface="Palatino"/>
          <a:cs typeface="Palatino"/>
          <a:sym typeface="Palatino"/>
        </a:defRPr>
      </a:lvl5pPr>
      <a:lvl6pPr marL="3048000" marR="0" indent="-508000" algn="l" defTabSz="584200" latinLnBrk="0">
        <a:lnSpc>
          <a:spcPct val="100000"/>
        </a:lnSpc>
        <a:spcBef>
          <a:spcPts val="3800"/>
        </a:spcBef>
        <a:spcAft>
          <a:spcPts val="0"/>
        </a:spcAft>
        <a:buClr>
          <a:srgbClr val="5C86B9"/>
        </a:buClr>
        <a:buSzPct val="70000"/>
        <a:buFont typeface="Zapf Dingbats"/>
        <a:buChar char="✤"/>
        <a:tabLst/>
        <a:defRPr b="0" baseline="0" cap="none" i="0" spc="0" strike="noStrike" sz="3800" u="none">
          <a:ln>
            <a:noFill/>
          </a:ln>
          <a:solidFill>
            <a:srgbClr val="000000"/>
          </a:solidFill>
          <a:uFillTx/>
          <a:latin typeface="Palatino"/>
          <a:ea typeface="Palatino"/>
          <a:cs typeface="Palatino"/>
          <a:sym typeface="Palatino"/>
        </a:defRPr>
      </a:lvl6pPr>
      <a:lvl7pPr marL="3556000" marR="0" indent="-508000" algn="l" defTabSz="584200" latinLnBrk="0">
        <a:lnSpc>
          <a:spcPct val="100000"/>
        </a:lnSpc>
        <a:spcBef>
          <a:spcPts val="3800"/>
        </a:spcBef>
        <a:spcAft>
          <a:spcPts val="0"/>
        </a:spcAft>
        <a:buClr>
          <a:srgbClr val="5C86B9"/>
        </a:buClr>
        <a:buSzPct val="70000"/>
        <a:buFont typeface="Zapf Dingbats"/>
        <a:buChar char="✤"/>
        <a:tabLst/>
        <a:defRPr b="0" baseline="0" cap="none" i="0" spc="0" strike="noStrike" sz="3800" u="none">
          <a:ln>
            <a:noFill/>
          </a:ln>
          <a:solidFill>
            <a:srgbClr val="000000"/>
          </a:solidFill>
          <a:uFillTx/>
          <a:latin typeface="Palatino"/>
          <a:ea typeface="Palatino"/>
          <a:cs typeface="Palatino"/>
          <a:sym typeface="Palatino"/>
        </a:defRPr>
      </a:lvl7pPr>
      <a:lvl8pPr marL="4064000" marR="0" indent="-508000" algn="l" defTabSz="584200" latinLnBrk="0">
        <a:lnSpc>
          <a:spcPct val="100000"/>
        </a:lnSpc>
        <a:spcBef>
          <a:spcPts val="3800"/>
        </a:spcBef>
        <a:spcAft>
          <a:spcPts val="0"/>
        </a:spcAft>
        <a:buClr>
          <a:srgbClr val="5C86B9"/>
        </a:buClr>
        <a:buSzPct val="70000"/>
        <a:buFont typeface="Zapf Dingbats"/>
        <a:buChar char="✤"/>
        <a:tabLst/>
        <a:defRPr b="0" baseline="0" cap="none" i="0" spc="0" strike="noStrike" sz="3800" u="none">
          <a:ln>
            <a:noFill/>
          </a:ln>
          <a:solidFill>
            <a:srgbClr val="000000"/>
          </a:solidFill>
          <a:uFillTx/>
          <a:latin typeface="Palatino"/>
          <a:ea typeface="Palatino"/>
          <a:cs typeface="Palatino"/>
          <a:sym typeface="Palatino"/>
        </a:defRPr>
      </a:lvl8pPr>
      <a:lvl9pPr marL="4572000" marR="0" indent="-508000" algn="l" defTabSz="584200" latinLnBrk="0">
        <a:lnSpc>
          <a:spcPct val="100000"/>
        </a:lnSpc>
        <a:spcBef>
          <a:spcPts val="3800"/>
        </a:spcBef>
        <a:spcAft>
          <a:spcPts val="0"/>
        </a:spcAft>
        <a:buClr>
          <a:srgbClr val="5C86B9"/>
        </a:buClr>
        <a:buSzPct val="70000"/>
        <a:buFont typeface="Zapf Dingbats"/>
        <a:buChar char="✤"/>
        <a:tabLst/>
        <a:defRPr b="0" baseline="0" cap="none" i="0" spc="0" strike="noStrike" sz="3800" u="none">
          <a:ln>
            <a:noFill/>
          </a:ln>
          <a:solidFill>
            <a:srgbClr val="000000"/>
          </a:solidFill>
          <a:uFillTx/>
          <a:latin typeface="Palatino"/>
          <a:ea typeface="Palatino"/>
          <a:cs typeface="Palatino"/>
          <a:sym typeface="Palatino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jpeg"/><Relationship Id="rId3" Type="http://schemas.openxmlformats.org/officeDocument/2006/relationships/image" Target="../media/image7.jpe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jpeg"/><Relationship Id="rId3" Type="http://schemas.openxmlformats.org/officeDocument/2006/relationships/image" Target="../media/image3.pn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jpeg"/><Relationship Id="rId3" Type="http://schemas.openxmlformats.org/officeDocument/2006/relationships/image" Target="../media/image10.jpeg"/><Relationship Id="rId4" Type="http://schemas.openxmlformats.org/officeDocument/2006/relationships/image" Target="../media/image11.jpeg"/><Relationship Id="rId5" Type="http://schemas.openxmlformats.org/officeDocument/2006/relationships/image" Target="../media/image4.png"/><Relationship Id="rId6" Type="http://schemas.openxmlformats.org/officeDocument/2006/relationships/image" Target="../media/image1.png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jpeg"/><Relationship Id="rId3" Type="http://schemas.openxmlformats.org/officeDocument/2006/relationships/image" Target="../media/image13.jpeg"/><Relationship Id="rId4" Type="http://schemas.openxmlformats.org/officeDocument/2006/relationships/image" Target="../media/image1.gif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.jpeg"/><Relationship Id="rId3" Type="http://schemas.openxmlformats.org/officeDocument/2006/relationships/image" Target="../media/image4.png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.jpeg"/><Relationship Id="rId3" Type="http://schemas.openxmlformats.org/officeDocument/2006/relationships/image" Target="../media/image16.jpeg"/><Relationship Id="rId4" Type="http://schemas.openxmlformats.org/officeDocument/2006/relationships/image" Target="../media/image17.jpeg"/><Relationship Id="rId5" Type="http://schemas.openxmlformats.org/officeDocument/2006/relationships/image" Target="../media/image6.png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jpeg"/><Relationship Id="rId3" Type="http://schemas.openxmlformats.org/officeDocument/2006/relationships/image" Target="../media/image19.jpeg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jpeg"/><Relationship Id="rId3" Type="http://schemas.openxmlformats.org/officeDocument/2006/relationships/image" Target="../media/image21.jpeg"/><Relationship Id="rId4" Type="http://schemas.openxmlformats.org/officeDocument/2006/relationships/image" Target="../media/image22.jpe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jpeg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3.jpeg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4.jpeg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jpeg"/><Relationship Id="rId3" Type="http://schemas.openxmlformats.org/officeDocument/2006/relationships/image" Target="../media/image1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25.jpeg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9.png"/></Relationships>
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6.jpeg"/><Relationship Id="rId3" Type="http://schemas.openxmlformats.org/officeDocument/2006/relationships/image" Target="../media/image27.jpeg"/><Relationship Id="rId4" Type="http://schemas.openxmlformats.org/officeDocument/2006/relationships/image" Target="../media/image28.jpeg"/><Relationship Id="rId5" Type="http://schemas.openxmlformats.org/officeDocument/2006/relationships/image" Target="../media/image2.gif"/><Relationship Id="rId6" Type="http://schemas.openxmlformats.org/officeDocument/2006/relationships/image" Target="../media/image29.jpeg"/></Relationships>
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jpeg"/><Relationship Id="rId3" Type="http://schemas.openxmlformats.org/officeDocument/2006/relationships/image" Target="../media/image31.jpeg"/></Relationships>
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Relationship Id="rId3" Type="http://schemas.openxmlformats.org/officeDocument/2006/relationships/image" Target="../media/image32.jpeg"/></Relationships>
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jpe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4.jpeg"/><Relationship Id="rId3" Type="http://schemas.openxmlformats.org/officeDocument/2006/relationships/image" Target="../media/image35.jpeg"/><Relationship Id="rId4" Type="http://schemas.openxmlformats.org/officeDocument/2006/relationships/image" Target="../media/image36.jpeg"/><Relationship Id="rId5" Type="http://schemas.openxmlformats.org/officeDocument/2006/relationships/image" Target="../media/image37.jpeg"/><Relationship Id="rId6" Type="http://schemas.openxmlformats.org/officeDocument/2006/relationships/image" Target="../media/image38.jpeg"/></Relationships>

</file>

<file path=ppt/slides/_rels/slide3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9.jpeg"/><Relationship Id="rId3" Type="http://schemas.openxmlformats.org/officeDocument/2006/relationships/image" Target="../media/image40.jpeg"/></Relationships>

</file>

<file path=ppt/slides/_rels/slide3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.jpeg"/><Relationship Id="rId3" Type="http://schemas.openxmlformats.org/officeDocument/2006/relationships/image" Target="../media/image11.png"/></Relationships>

</file>

<file path=ppt/slides/_rels/slide3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2.jpeg"/></Relationships>

</file>

<file path=ppt/slides/_rels/slide3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
</file>

<file path=ppt/slides/_rels/slide3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.jpeg"/><Relationship Id="rId3" Type="http://schemas.openxmlformats.org/officeDocument/2006/relationships/image" Target="../media/image7.png"/></Relationships>

</file>

<file path=ppt/slides/_rels/slide3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3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3.jpeg"/><Relationship Id="rId3" Type="http://schemas.openxmlformats.org/officeDocument/2006/relationships/image" Target="../media/image44.jpeg"/><Relationship Id="rId4" Type="http://schemas.openxmlformats.org/officeDocument/2006/relationships/image" Target="../media/image3.gif"/><Relationship Id="rId5" Type="http://schemas.openxmlformats.org/officeDocument/2006/relationships/image" Target="../media/image13.png"/></Relationships>

</file>

<file path=ppt/slides/_rels/slide3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5.jpeg"/><Relationship Id="rId3" Type="http://schemas.openxmlformats.org/officeDocument/2006/relationships/image" Target="../media/image46.jpeg"/></Relationships>

</file>

<file path=ppt/slides/_rels/slide3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7.jpe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4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8.jpeg"/></Relationships>

</file>

<file path=ppt/slides/_rels/slide4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9.jpeg"/><Relationship Id="rId3" Type="http://schemas.openxmlformats.org/officeDocument/2006/relationships/image" Target="../media/image50.jpeg"/></Relationships>

</file>

<file path=ppt/slides/_rels/slide4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Relationship Id="rId3" Type="http://schemas.openxmlformats.org/officeDocument/2006/relationships/image" Target="../media/image51.jpeg"/><Relationship Id="rId4" Type="http://schemas.openxmlformats.org/officeDocument/2006/relationships/image" Target="../media/image7.png"/></Relationships>

</file>

<file path=ppt/slides/_rels/slide4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4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png"/></Relationships>

</file>

<file path=ppt/slides/_rels/slide4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2.jpeg"/><Relationship Id="rId3" Type="http://schemas.openxmlformats.org/officeDocument/2006/relationships/image" Target="../media/image53.jpeg"/></Relationships>

</file>

<file path=ppt/slides/_rels/slide4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Relationship Id="rId3" Type="http://schemas.openxmlformats.org/officeDocument/2006/relationships/image" Target="../media/image54.jpeg"/><Relationship Id="rId4" Type="http://schemas.openxmlformats.org/officeDocument/2006/relationships/image" Target="../media/image2.png"/><Relationship Id="rId5" Type="http://schemas.openxmlformats.org/officeDocument/2006/relationships/image" Target="../media/image55.jpeg"/></Relationships>

</file>

<file path=ppt/slides/_rels/slide4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4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4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jpeg"/></Relationships>

</file>

<file path=ppt/slides/_rels/slide5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5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5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hyperlink" Target="http://www.brighamandwomens.org/Patients_Visitors/pcs/rehabilitationservices/Physical-Therapy-Standards-of-Care-and-Protocols/Cardiac%20SOC.pdf" TargetMode="External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jpeg"/><Relationship Id="rId3" Type="http://schemas.openxmlformats.org/officeDocument/2006/relationships/image" Target="../media/image3.jpe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August 17, 2016</a:t>
            </a:r>
          </a:p>
        </p:txBody>
      </p:sp>
      <p:sp>
        <p:nvSpPr>
          <p:cNvPr id="134" name="Shape 134"/>
          <p:cNvSpPr/>
          <p:nvPr>
            <p:ph type="ctrTitle"/>
          </p:nvPr>
        </p:nvSpPr>
        <p:spPr>
          <a:prstGeom prst="rect">
            <a:avLst/>
          </a:prstGeom>
        </p:spPr>
        <p:txBody>
          <a:bodyPr/>
          <a:lstStyle>
            <a:lvl1pPr defTabSz="566674">
              <a:defRPr spc="-124" sz="6208"/>
            </a:lvl1pPr>
          </a:lstStyle>
          <a:p>
            <a:pPr/>
            <a:r>
              <a:t>Monitoring &amp; Life Support Equipment</a:t>
            </a:r>
          </a:p>
        </p:txBody>
      </p:sp>
      <p:sp>
        <p:nvSpPr>
          <p:cNvPr id="135" name="Shape 135"/>
          <p:cNvSpPr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By Maria Cecilia ZS Rebaño, PT</a:t>
            </a:r>
          </a:p>
        </p:txBody>
      </p:sp>
      <p:pic>
        <p:nvPicPr>
          <p:cNvPr id="136" name="535E5B07-9940-4D62-A320-BF68F22142A7-L0-001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21017" y="840158"/>
            <a:ext cx="4163016" cy="2604351"/>
          </a:xfrm>
          <a:prstGeom prst="rect">
            <a:avLst/>
          </a:prstGeom>
          <a:ln w="12700">
            <a:miter lim="400000"/>
          </a:ln>
        </p:spPr>
      </p:pic>
      <p:sp>
        <p:nvSpPr>
          <p:cNvPr id="137" name="Shape 137"/>
          <p:cNvSpPr/>
          <p:nvPr>
            <p:ph type="sldNum" sz="quarter" idx="2"/>
          </p:nvPr>
        </p:nvSpPr>
        <p:spPr>
          <a:xfrm>
            <a:off x="12382499" y="9220200"/>
            <a:ext cx="215901" cy="355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Arterial Line</a:t>
            </a:r>
          </a:p>
        </p:txBody>
      </p:sp>
      <p:sp>
        <p:nvSpPr>
          <p:cNvPr id="176" name="Shape 176"/>
          <p:cNvSpPr/>
          <p:nvPr>
            <p:ph type="body" sz="half" idx="1"/>
          </p:nvPr>
        </p:nvSpPr>
        <p:spPr>
          <a:xfrm>
            <a:off x="601043" y="2984500"/>
            <a:ext cx="5816601" cy="6324600"/>
          </a:xfrm>
          <a:prstGeom prst="rect">
            <a:avLst/>
          </a:prstGeom>
        </p:spPr>
        <p:txBody>
          <a:bodyPr anchor="t"/>
          <a:lstStyle/>
          <a:p>
            <a:pPr marL="401052" indent="-401052"/>
            <a:r>
              <a:t>Pt on inotropic drugs</a:t>
            </a:r>
          </a:p>
          <a:p>
            <a:pPr marL="401052" indent="-401052"/>
            <a:r>
              <a:t>Pt on vasoactive drugs</a:t>
            </a:r>
          </a:p>
          <a:p>
            <a:pPr marL="401052" indent="-401052"/>
            <a:r>
              <a:t>Pt requires frequent arterial blood gas sampling, provides ease of access, reduce "sticks"</a:t>
            </a:r>
          </a:p>
          <a:p>
            <a:pPr marL="401052" indent="-401052"/>
            <a:r>
              <a:t>continuous monitoring          (SBP, DBP, MAP)</a:t>
            </a:r>
          </a:p>
        </p:txBody>
      </p:sp>
      <p:pic>
        <p:nvPicPr>
          <p:cNvPr id="177" name="A105F7EC-A8D6-4706-A50E-6B04474AE13D-L0-001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030102" y="658572"/>
            <a:ext cx="5220511" cy="3915383"/>
          </a:xfrm>
          <a:prstGeom prst="rect">
            <a:avLst/>
          </a:prstGeom>
          <a:ln w="12700">
            <a:miter lim="400000"/>
          </a:ln>
        </p:spPr>
      </p:pic>
      <p:pic>
        <p:nvPicPr>
          <p:cNvPr id="178" name="EE2AD493-35CF-4EFD-84CD-8ECD6D01461D-L0-001.jpe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979442" y="4968927"/>
            <a:ext cx="5321832" cy="3549641"/>
          </a:xfrm>
          <a:prstGeom prst="rect">
            <a:avLst/>
          </a:prstGeom>
          <a:ln w="12700">
            <a:miter lim="400000"/>
          </a:ln>
        </p:spPr>
      </p:pic>
      <p:sp>
        <p:nvSpPr>
          <p:cNvPr id="179" name="Shape 179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Which Pressure?</a:t>
            </a:r>
          </a:p>
        </p:txBody>
      </p:sp>
      <p:sp>
        <p:nvSpPr>
          <p:cNvPr id="182" name="Shape 182"/>
          <p:cNvSpPr/>
          <p:nvPr/>
        </p:nvSpPr>
        <p:spPr>
          <a:xfrm>
            <a:off x="545607" y="3249791"/>
            <a:ext cx="11752513" cy="5156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900"/>
            </a:pPr>
            <a:r>
              <a:t>Which pressure should be monitored depends on the clinical situation.</a:t>
            </a:r>
          </a:p>
          <a:p>
            <a:pPr/>
          </a:p>
          <a:p>
            <a:pPr marL="401052" indent="-401052">
              <a:buSzPct val="45000"/>
              <a:buBlip>
                <a:blip r:embed="rId2"/>
              </a:buBlip>
            </a:pPr>
            <a:r>
              <a:rPr u="sng"/>
              <a:t>systolic pressure</a:t>
            </a:r>
            <a:r>
              <a:t> is important when there is a </a:t>
            </a:r>
            <a:r>
              <a:rPr>
                <a:solidFill>
                  <a:srgbClr val="F12922"/>
                </a:solidFill>
              </a:rPr>
              <a:t>high risk of bleeding</a:t>
            </a:r>
            <a:endParaRPr>
              <a:solidFill>
                <a:srgbClr val="F12922"/>
              </a:solidFill>
            </a:endParaRPr>
          </a:p>
          <a:p>
            <a:pPr>
              <a:defRPr>
                <a:solidFill>
                  <a:srgbClr val="F12922"/>
                </a:solidFill>
              </a:defRPr>
            </a:pPr>
          </a:p>
          <a:p>
            <a:pPr marL="401052" indent="-401052" algn="l">
              <a:buSzPct val="45000"/>
              <a:buBlip>
                <a:blip r:embed="rId2"/>
              </a:buBlip>
            </a:pPr>
            <a:r>
              <a:rPr u="sng"/>
              <a:t>diastolic pressure</a:t>
            </a:r>
            <a:r>
              <a:t> is important in determining </a:t>
            </a:r>
            <a:r>
              <a:rPr>
                <a:solidFill>
                  <a:srgbClr val="F12922"/>
                </a:solidFill>
              </a:rPr>
              <a:t>coronary perfusion</a:t>
            </a:r>
            <a:r>
              <a:t> pressure and therefore is particularly important in patients with coronary disease</a:t>
            </a:r>
          </a:p>
          <a:p>
            <a:pPr algn="l">
              <a:defRPr u="sng"/>
            </a:pPr>
          </a:p>
          <a:p>
            <a:pPr marL="401052" indent="-401052" algn="l">
              <a:buSzPct val="45000"/>
              <a:buBlip>
                <a:blip r:embed="rId2"/>
              </a:buBlip>
            </a:pPr>
            <a:r>
              <a:rPr u="sng"/>
              <a:t>mean arterial pressure</a:t>
            </a:r>
            <a:r>
              <a:t> is a major determinant of </a:t>
            </a:r>
            <a:r>
              <a:rPr>
                <a:solidFill>
                  <a:srgbClr val="F12922"/>
                </a:solidFill>
              </a:rPr>
              <a:t>perfusion pressure of other organs </a:t>
            </a:r>
          </a:p>
        </p:txBody>
      </p:sp>
      <p:sp>
        <p:nvSpPr>
          <p:cNvPr id="183" name="Shape 183"/>
          <p:cNvSpPr/>
          <p:nvPr>
            <p:ph type="sldNum" sz="quarter" idx="2"/>
          </p:nvPr>
        </p:nvSpPr>
        <p:spPr>
          <a:xfrm>
            <a:off x="12337256" y="9220200"/>
            <a:ext cx="306388" cy="355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Arterial Line</a:t>
            </a:r>
          </a:p>
        </p:txBody>
      </p:sp>
      <p:sp>
        <p:nvSpPr>
          <p:cNvPr id="186" name="Shape 186"/>
          <p:cNvSpPr/>
          <p:nvPr>
            <p:ph type="body" sz="half" idx="1"/>
          </p:nvPr>
        </p:nvSpPr>
        <p:spPr>
          <a:prstGeom prst="rect">
            <a:avLst/>
          </a:prstGeom>
        </p:spPr>
        <p:txBody>
          <a:bodyPr anchor="t"/>
          <a:lstStyle/>
          <a:p>
            <a:pPr marL="401052" indent="-401052"/>
            <a:r>
              <a:t>Transducer at level of RA</a:t>
            </a:r>
          </a:p>
          <a:p>
            <a:pPr marL="0" indent="0">
              <a:buClrTx/>
              <a:buSzTx/>
              <a:buFontTx/>
              <a:buNone/>
            </a:pPr>
            <a:r>
              <a:t>   Too low = Higher BP </a:t>
            </a:r>
            <a:r>
              <a:rPr sz="2000"/>
              <a:t>(over reading)</a:t>
            </a:r>
            <a:endParaRPr sz="2000"/>
          </a:p>
          <a:p>
            <a:pPr marL="0" indent="0">
              <a:buClrTx/>
              <a:buSzTx/>
              <a:buFontTx/>
              <a:buNone/>
            </a:pPr>
            <a:r>
              <a:t>   Too high = Lower BP </a:t>
            </a:r>
            <a:r>
              <a:rPr sz="2000"/>
              <a:t>(under reading)</a:t>
            </a:r>
            <a:endParaRPr sz="2000"/>
          </a:p>
          <a:p>
            <a:pPr marL="0" indent="0">
              <a:buClrTx/>
              <a:buSzTx/>
              <a:buFontTx/>
              <a:buNone/>
            </a:pPr>
          </a:p>
          <a:p>
            <a:pPr marL="0" indent="0" algn="ctr">
              <a:spcBef>
                <a:spcPts val="0"/>
              </a:spcBef>
              <a:buClrTx/>
              <a:buSzTx/>
              <a:buFontTx/>
              <a:buNone/>
              <a:defRPr b="1">
                <a:solidFill>
                  <a:schemeClr val="accent5">
                    <a:lumOff val="-6018"/>
                  </a:schemeClr>
                </a:solidFill>
              </a:defRPr>
            </a:pPr>
            <a:r>
              <a:t>IF an arterial line is dislodged accidentally, apply pressure  immediately (up to 5 mins) and notify nursing staff.</a:t>
            </a:r>
          </a:p>
        </p:txBody>
      </p:sp>
      <p:pic>
        <p:nvPicPr>
          <p:cNvPr id="187" name="23E6CA46-7191-4AD1-986E-25DF2542EB75-L0-001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877036" y="508447"/>
            <a:ext cx="5568703" cy="3758875"/>
          </a:xfrm>
          <a:prstGeom prst="rect">
            <a:avLst/>
          </a:prstGeom>
          <a:ln w="12700">
            <a:miter lim="400000"/>
          </a:ln>
        </p:spPr>
      </p:pic>
      <p:pic>
        <p:nvPicPr>
          <p:cNvPr id="188" name="18571EAE-7680-434D-AC96-F12DD2FA8AA2-L0-00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724650" y="4391383"/>
            <a:ext cx="6057900" cy="4775201"/>
          </a:xfrm>
          <a:prstGeom prst="rect">
            <a:avLst/>
          </a:prstGeom>
          <a:ln w="12700">
            <a:miter lim="400000"/>
          </a:ln>
        </p:spPr>
      </p:pic>
      <p:sp>
        <p:nvSpPr>
          <p:cNvPr id="189" name="Shape 189"/>
          <p:cNvSpPr/>
          <p:nvPr/>
        </p:nvSpPr>
        <p:spPr>
          <a:xfrm>
            <a:off x="8458129" y="1155700"/>
            <a:ext cx="3574555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4th ICS midway A-P</a:t>
            </a:r>
          </a:p>
        </p:txBody>
      </p:sp>
      <p:sp>
        <p:nvSpPr>
          <p:cNvPr id="190" name="Shape 190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Arterial Line</a:t>
            </a:r>
          </a:p>
        </p:txBody>
      </p:sp>
      <p:sp>
        <p:nvSpPr>
          <p:cNvPr id="193" name="Shape 193"/>
          <p:cNvSpPr/>
          <p:nvPr>
            <p:ph type="body" sz="half" idx="1"/>
          </p:nvPr>
        </p:nvSpPr>
        <p:spPr>
          <a:xfrm>
            <a:off x="509001" y="2984500"/>
            <a:ext cx="5816601" cy="6324600"/>
          </a:xfrm>
          <a:prstGeom prst="rect">
            <a:avLst/>
          </a:prstGeom>
        </p:spPr>
        <p:txBody>
          <a:bodyPr anchor="t"/>
          <a:lstStyle/>
          <a:p>
            <a:pPr marL="418698" indent="-418698" defTabSz="508254">
              <a:spcBef>
                <a:spcPts val="3300"/>
              </a:spcBef>
              <a:defRPr sz="2610"/>
            </a:pPr>
            <a:r>
              <a:rPr b="1" sz="3132"/>
              <a:t>MAP: Mean Arterial Pressure</a:t>
            </a:r>
            <a:r>
              <a:t>              </a:t>
            </a:r>
          </a:p>
          <a:p>
            <a:pPr marL="348915" indent="-348915" defTabSz="508254">
              <a:spcBef>
                <a:spcPts val="3300"/>
              </a:spcBef>
              <a:defRPr sz="2610"/>
            </a:pPr>
            <a:endParaRPr b="1" sz="2262" u="sng">
              <a:solidFill>
                <a:srgbClr val="2C7AA2"/>
              </a:solidFill>
            </a:endParaRPr>
          </a:p>
          <a:p>
            <a:pPr marL="348915" indent="-348915" defTabSz="508254">
              <a:spcBef>
                <a:spcPts val="3300"/>
              </a:spcBef>
              <a:defRPr sz="2610"/>
            </a:pPr>
            <a:r>
              <a:t>Tissue Perfusion Pressure</a:t>
            </a:r>
          </a:p>
          <a:p>
            <a:pPr marL="348915" indent="-348915" defTabSz="508254">
              <a:spcBef>
                <a:spcPts val="3300"/>
              </a:spcBef>
              <a:defRPr sz="2610"/>
            </a:pPr>
            <a:r>
              <a:t>The same in all parts of the CV system when supine </a:t>
            </a:r>
          </a:p>
          <a:p>
            <a:pPr marL="348915" indent="-348915" defTabSz="508254">
              <a:spcBef>
                <a:spcPts val="3300"/>
              </a:spcBef>
              <a:defRPr sz="2610"/>
            </a:pPr>
            <a:r>
              <a:t>Does not vary significantly with motion artifact </a:t>
            </a:r>
          </a:p>
          <a:p>
            <a:pPr marL="825767" indent="-825767" algn="ctr" defTabSz="508254">
              <a:spcBef>
                <a:spcPts val="3300"/>
              </a:spcBef>
              <a:defRPr b="1" sz="2784"/>
            </a:pPr>
            <a:r>
              <a:rPr sz="6177"/>
              <a:t>70-110   </a:t>
            </a:r>
            <a:r>
              <a:rPr sz="6177">
                <a:solidFill>
                  <a:srgbClr val="F12922"/>
                </a:solidFill>
              </a:rPr>
              <a:t>&lt;60</a:t>
            </a:r>
            <a:r>
              <a:rPr>
                <a:solidFill>
                  <a:srgbClr val="F12922"/>
                </a:solidFill>
              </a:rPr>
              <a:t> </a:t>
            </a:r>
          </a:p>
        </p:txBody>
      </p:sp>
      <p:pic>
        <p:nvPicPr>
          <p:cNvPr id="194" name="A9BD97BB-EAE9-4F76-A038-01FB5B59A664-L0-001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936878" y="348010"/>
            <a:ext cx="4494865" cy="2508135"/>
          </a:xfrm>
          <a:prstGeom prst="rect">
            <a:avLst/>
          </a:prstGeom>
          <a:ln w="12700">
            <a:miter lim="400000"/>
          </a:ln>
        </p:spPr>
      </p:pic>
      <p:pic>
        <p:nvPicPr>
          <p:cNvPr id="195" name="20896918-71A6-4CE0-865C-5322F7C0D448-L0-001.jpe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084145" y="3120408"/>
            <a:ext cx="4192916" cy="2998519"/>
          </a:xfrm>
          <a:prstGeom prst="rect">
            <a:avLst/>
          </a:prstGeom>
          <a:ln w="12700">
            <a:miter lim="400000"/>
          </a:ln>
        </p:spPr>
      </p:pic>
      <p:pic>
        <p:nvPicPr>
          <p:cNvPr id="196" name="B905FB00-70C9-4BCD-9BC0-964942F815D4-L0-001.jpe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973624" y="6383190"/>
            <a:ext cx="4421372" cy="2949021"/>
          </a:xfrm>
          <a:prstGeom prst="rect">
            <a:avLst/>
          </a:prstGeom>
          <a:ln w="12700">
            <a:miter lim="400000"/>
          </a:ln>
        </p:spPr>
      </p:pic>
      <p:sp>
        <p:nvSpPr>
          <p:cNvPr id="197" name="Shape 197"/>
          <p:cNvSpPr/>
          <p:nvPr/>
        </p:nvSpPr>
        <p:spPr>
          <a:xfrm>
            <a:off x="8881133" y="8284326"/>
            <a:ext cx="2145619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armboard</a:t>
            </a:r>
          </a:p>
        </p:txBody>
      </p:sp>
      <p:sp>
        <p:nvSpPr>
          <p:cNvPr id="198" name="Shape 198"/>
          <p:cNvSpPr/>
          <p:nvPr/>
        </p:nvSpPr>
        <p:spPr>
          <a:xfrm rot="13083484">
            <a:off x="8912035" y="8008487"/>
            <a:ext cx="905870" cy="315017"/>
          </a:xfrm>
          <a:prstGeom prst="rightArrow">
            <a:avLst>
              <a:gd name="adj1" fmla="val 33800"/>
              <a:gd name="adj2" fmla="val 81855"/>
            </a:avLst>
          </a:prstGeom>
          <a:blipFill>
            <a:blip r:embed="rId5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99" name="Shape 199"/>
          <p:cNvSpPr/>
          <p:nvPr/>
        </p:nvSpPr>
        <p:spPr>
          <a:xfrm>
            <a:off x="824939" y="3573750"/>
            <a:ext cx="3216951" cy="1041401"/>
          </a:xfrm>
          <a:prstGeom prst="rect">
            <a:avLst/>
          </a:prstGeom>
          <a:blipFill>
            <a:blip r:embed="rId6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800" u="sng">
                <a:solidFill>
                  <a:srgbClr val="FFFFFF"/>
                </a:solidFill>
              </a:defRPr>
            </a:pPr>
            <a:r>
              <a:t>DBP + DBP + SBP</a:t>
            </a:r>
          </a:p>
          <a:p>
            <a:pPr>
              <a:defRPr sz="2800">
                <a:solidFill>
                  <a:srgbClr val="FFFFFF"/>
                </a:solidFill>
              </a:defRPr>
            </a:pPr>
            <a:r>
              <a:t>3</a:t>
            </a:r>
          </a:p>
        </p:txBody>
      </p:sp>
      <p:sp>
        <p:nvSpPr>
          <p:cNvPr id="200" name="Shape 200"/>
          <p:cNvSpPr/>
          <p:nvPr/>
        </p:nvSpPr>
        <p:spPr>
          <a:xfrm>
            <a:off x="4107803" y="3827750"/>
            <a:ext cx="2340521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600"/>
            </a:lvl1pPr>
          </a:lstStyle>
          <a:p>
            <a:pPr/>
            <a:r>
              <a:t>i.e. 110/70 (83)</a:t>
            </a:r>
          </a:p>
        </p:txBody>
      </p:sp>
      <p:sp>
        <p:nvSpPr>
          <p:cNvPr id="201" name="Shape 201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Arterial Line</a:t>
            </a:r>
          </a:p>
        </p:txBody>
      </p:sp>
      <p:sp>
        <p:nvSpPr>
          <p:cNvPr id="204" name="Shape 204"/>
          <p:cNvSpPr/>
          <p:nvPr>
            <p:ph type="body" sz="half" idx="1"/>
          </p:nvPr>
        </p:nvSpPr>
        <p:spPr>
          <a:prstGeom prst="rect">
            <a:avLst/>
          </a:prstGeom>
        </p:spPr>
        <p:txBody>
          <a:bodyPr anchor="t"/>
          <a:lstStyle/>
          <a:p>
            <a:pPr marL="401052" indent="-401052"/>
            <a:r>
              <a:t>Waveform</a:t>
            </a:r>
          </a:p>
          <a:p>
            <a:pPr marL="0" indent="0">
              <a:buClrTx/>
              <a:buSzTx/>
              <a:buFontTx/>
              <a:buNone/>
              <a:defRPr sz="2000"/>
            </a:pPr>
            <a:r>
              <a:t>Waveform quality must be assessed prior to acceptance of a displayed pressure value. Pressures are derived from the detected waveform; poor quality waveforms will produce inaccurate pressure readings.</a:t>
            </a:r>
          </a:p>
          <a:p>
            <a:pPr marL="401052" indent="-401052"/>
            <a:r>
              <a:t>Abnormal Readings</a:t>
            </a:r>
          </a:p>
          <a:p>
            <a:pPr marL="0" indent="0">
              <a:buClrTx/>
              <a:buSzTx/>
              <a:buFontTx/>
              <a:buNone/>
              <a:defRPr sz="2000"/>
            </a:pPr>
            <a:r>
              <a:t>Waveform changes may occur during alteration of intrathoracic or intrapericardial pressures. They may indicate presence of cardiac tamponade, pericarditis, aortic insufficiency.</a:t>
            </a:r>
          </a:p>
        </p:txBody>
      </p:sp>
      <p:pic>
        <p:nvPicPr>
          <p:cNvPr id="205" name="EE8DFB93-6850-4CB2-8741-E2A2621F9956-L0-001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55001" y="372575"/>
            <a:ext cx="6273804" cy="2924990"/>
          </a:xfrm>
          <a:prstGeom prst="rect">
            <a:avLst/>
          </a:prstGeom>
          <a:ln w="12700">
            <a:miter lim="400000"/>
          </a:ln>
        </p:spPr>
      </p:pic>
      <p:pic>
        <p:nvPicPr>
          <p:cNvPr id="206" name="1DB524E2-DEF8-4201-9E8D-4D710D4ED7E2-L0-001.jpe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212233" y="3515259"/>
            <a:ext cx="3082734" cy="2723082"/>
          </a:xfrm>
          <a:prstGeom prst="rect">
            <a:avLst/>
          </a:prstGeom>
          <a:ln w="12700">
            <a:miter lim="400000"/>
          </a:ln>
        </p:spPr>
      </p:pic>
      <p:pic>
        <p:nvPicPr>
          <p:cNvPr id="207" name="595370B7-62EC-4E5F-95F6-9DDE16A86C2C-L0-001.gi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683961" y="6344519"/>
            <a:ext cx="5615884" cy="3041607"/>
          </a:xfrm>
          <a:prstGeom prst="rect">
            <a:avLst/>
          </a:prstGeom>
          <a:ln w="12700">
            <a:miter lim="400000"/>
          </a:ln>
        </p:spPr>
      </p:pic>
      <p:sp>
        <p:nvSpPr>
          <p:cNvPr id="208" name="Shape 208"/>
          <p:cNvSpPr/>
          <p:nvPr/>
        </p:nvSpPr>
        <p:spPr>
          <a:xfrm>
            <a:off x="8570100" y="8836573"/>
            <a:ext cx="2367000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Look at MAP</a:t>
            </a:r>
          </a:p>
        </p:txBody>
      </p:sp>
      <p:sp>
        <p:nvSpPr>
          <p:cNvPr id="209" name="Shape 209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/>
          <p:nvPr>
            <p:ph type="title"/>
          </p:nvPr>
        </p:nvSpPr>
        <p:spPr>
          <a:prstGeom prst="rect">
            <a:avLst/>
          </a:prstGeom>
          <a:solidFill>
            <a:srgbClr val="D6D3CB"/>
          </a:solidFill>
        </p:spPr>
        <p:txBody>
          <a:bodyPr/>
          <a:lstStyle>
            <a:lvl1pPr algn="ctr">
              <a:defRPr b="1">
                <a:solidFill>
                  <a:srgbClr val="A2110D"/>
                </a:solidFill>
              </a:defRPr>
            </a:lvl1pPr>
          </a:lstStyle>
          <a:p>
            <a:pPr/>
            <a:r>
              <a:t>Arterial Line</a:t>
            </a:r>
          </a:p>
        </p:txBody>
      </p:sp>
      <p:pic>
        <p:nvPicPr>
          <p:cNvPr id="212" name="58ED1D72-B8D5-4293-839B-BA636831CA2A-L0-001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23559" y="3300795"/>
            <a:ext cx="8357682" cy="5359255"/>
          </a:xfrm>
          <a:prstGeom prst="rect">
            <a:avLst/>
          </a:prstGeom>
          <a:ln w="12700">
            <a:miter lim="400000"/>
          </a:ln>
        </p:spPr>
      </p:pic>
      <p:sp>
        <p:nvSpPr>
          <p:cNvPr id="213" name="Shape 213"/>
          <p:cNvSpPr/>
          <p:nvPr/>
        </p:nvSpPr>
        <p:spPr>
          <a:xfrm>
            <a:off x="257534" y="2383807"/>
            <a:ext cx="12489732" cy="363312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14" name="Shape 214"/>
          <p:cNvSpPr/>
          <p:nvPr/>
        </p:nvSpPr>
        <p:spPr>
          <a:xfrm>
            <a:off x="165493" y="4547776"/>
            <a:ext cx="2004766" cy="1049275"/>
          </a:xfrm>
          <a:prstGeom prst="rightArrow">
            <a:avLst>
              <a:gd name="adj1" fmla="val 42231"/>
              <a:gd name="adj2" fmla="val 77116"/>
            </a:avLst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15" name="Shape 215"/>
          <p:cNvSpPr/>
          <p:nvPr/>
        </p:nvSpPr>
        <p:spPr>
          <a:xfrm>
            <a:off x="10660593" y="4817845"/>
            <a:ext cx="542574" cy="7239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500">
                <a:solidFill>
                  <a:srgbClr val="D71A16"/>
                </a:solidFill>
                <a:latin typeface="PingFang HK Regular"/>
                <a:ea typeface="PingFang HK Regular"/>
                <a:cs typeface="PingFang HK Regular"/>
                <a:sym typeface="PingFang HK Regular"/>
              </a:defRPr>
            </a:lvl1pPr>
          </a:lstStyle>
          <a:p>
            <a:pPr/>
            <a:r>
              <a:t>2)</a:t>
            </a:r>
          </a:p>
        </p:txBody>
      </p:sp>
      <p:sp>
        <p:nvSpPr>
          <p:cNvPr id="216" name="Shape 216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/>
          <p:nvPr>
            <p:ph type="title"/>
          </p:nvPr>
        </p:nvSpPr>
        <p:spPr>
          <a:xfrm>
            <a:off x="355600" y="444500"/>
            <a:ext cx="11147317" cy="2044700"/>
          </a:xfrm>
          <a:prstGeom prst="rect">
            <a:avLst/>
          </a:prstGeom>
        </p:spPr>
        <p:txBody>
          <a:bodyPr/>
          <a:lstStyle/>
          <a:p>
            <a:pPr/>
            <a:r>
              <a:t>Mobilizing with Arterial Lines</a:t>
            </a:r>
          </a:p>
        </p:txBody>
      </p:sp>
      <p:sp>
        <p:nvSpPr>
          <p:cNvPr id="219" name="Shape 219"/>
          <p:cNvSpPr/>
          <p:nvPr>
            <p:ph type="body" sz="half" idx="1"/>
          </p:nvPr>
        </p:nvSpPr>
        <p:spPr>
          <a:xfrm>
            <a:off x="462981" y="3060002"/>
            <a:ext cx="6441318" cy="5980645"/>
          </a:xfrm>
          <a:prstGeom prst="rect">
            <a:avLst/>
          </a:prstGeom>
        </p:spPr>
        <p:txBody>
          <a:bodyPr/>
          <a:lstStyle/>
          <a:p>
            <a:pPr marL="508000" indent="-508000">
              <a:spcBef>
                <a:spcPts val="4200"/>
              </a:spcBef>
              <a:defRPr sz="3800"/>
            </a:pPr>
            <a:r>
              <a:t>If not on high dose pressors, ok to mobilize</a:t>
            </a:r>
          </a:p>
          <a:p>
            <a:pPr marL="508000" indent="-508000">
              <a:spcBef>
                <a:spcPts val="4200"/>
              </a:spcBef>
              <a:defRPr sz="3800"/>
            </a:pPr>
            <a:r>
              <a:t>Femoral line - dangling ok, standing possible if  asymptomatic and all other vitals signs stable</a:t>
            </a:r>
          </a:p>
          <a:p>
            <a:pPr marL="508000" indent="-508000">
              <a:spcBef>
                <a:spcPts val="4200"/>
              </a:spcBef>
              <a:defRPr sz="3800"/>
            </a:pPr>
            <a:r>
              <a:t>Generally NO Ambulation</a:t>
            </a:r>
          </a:p>
        </p:txBody>
      </p:sp>
      <p:pic>
        <p:nvPicPr>
          <p:cNvPr id="220" name="544D2403-D5F5-47A3-8A50-9A8DB3053719-L0-001.png"/>
          <p:cNvPicPr>
            <a:picLocks noChangeAspect="1"/>
          </p:cNvPicPr>
          <p:nvPr/>
        </p:nvPicPr>
        <p:blipFill>
          <a:blip r:embed="rId2">
            <a:extLst/>
          </a:blip>
          <a:srcRect l="5808" t="9873" r="5808" b="3203"/>
          <a:stretch>
            <a:fillRect/>
          </a:stretch>
        </p:blipFill>
        <p:spPr>
          <a:xfrm>
            <a:off x="7207434" y="3734402"/>
            <a:ext cx="4966590" cy="3663449"/>
          </a:xfrm>
          <a:prstGeom prst="rect">
            <a:avLst/>
          </a:prstGeom>
          <a:ln w="12700">
            <a:miter lim="400000"/>
          </a:ln>
        </p:spPr>
      </p:pic>
      <p:sp>
        <p:nvSpPr>
          <p:cNvPr id="221" name="Shape 221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/>
          <p:nvPr>
            <p:ph type="title"/>
          </p:nvPr>
        </p:nvSpPr>
        <p:spPr>
          <a:xfrm>
            <a:off x="355600" y="444500"/>
            <a:ext cx="12293600" cy="1816227"/>
          </a:xfrm>
          <a:prstGeom prst="rect">
            <a:avLst/>
          </a:prstGeom>
        </p:spPr>
        <p:txBody>
          <a:bodyPr/>
          <a:lstStyle>
            <a:lvl1pPr>
              <a:defRPr b="1" spc="-168" sz="8400">
                <a:solidFill>
                  <a:srgbClr val="F12922"/>
                </a:solidFill>
              </a:defRPr>
            </a:lvl1pPr>
          </a:lstStyle>
          <a:p>
            <a:pPr>
              <a:defRPr>
                <a:solidFill>
                  <a:schemeClr val="accent1">
                    <a:hueOff val="54750"/>
                    <a:satOff val="-1697"/>
                    <a:lumOff val="-18038"/>
                  </a:schemeClr>
                </a:solidFill>
              </a:defRPr>
            </a:pPr>
            <a:r>
              <a:rPr>
                <a:solidFill>
                  <a:srgbClr val="F12922"/>
                </a:solidFill>
              </a:rPr>
              <a:t>Complications</a:t>
            </a:r>
          </a:p>
        </p:txBody>
      </p:sp>
      <p:graphicFrame>
        <p:nvGraphicFramePr>
          <p:cNvPr id="224" name="Table 224"/>
          <p:cNvGraphicFramePr/>
          <p:nvPr/>
        </p:nvGraphicFramePr>
        <p:xfrm>
          <a:off x="436082" y="2971800"/>
          <a:ext cx="12145336" cy="6324600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6066317"/>
                <a:gridCol w="6066317"/>
              </a:tblGrid>
              <a:tr h="1262380">
                <a:tc>
                  <a:txBody>
                    <a:bodyPr/>
                    <a:lstStyle/>
                    <a:p>
                      <a:pPr algn="l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000">
                          <a:solidFill>
                            <a:srgbClr val="6D6A67"/>
                          </a:solidFill>
                          <a:effectLst>
                            <a:outerShdw sx="100000" sy="100000" kx="0" ky="0" algn="b" rotWithShape="0" blurRad="25400" dist="12700" dir="5280000">
                              <a:srgbClr val="FFFFFF"/>
                            </a:outerShdw>
                          </a:effectLst>
                        </a:rPr>
                        <a:t>Hemorrhage - from disconnection, or around the line</a:t>
                      </a:r>
                    </a:p>
                  </a:txBody>
                  <a:tcPr marL="50800" marR="50800" marT="50800" marB="50800" anchor="t" anchorCtr="0" horzOverflow="overflow">
                    <a:lnL w="38100">
                      <a:solidFill>
                        <a:schemeClr val="accent1">
                          <a:hueOff val="228644"/>
                          <a:lumOff val="-9058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228644"/>
                          <a:lumOff val="-9058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228644"/>
                          <a:lumOff val="-9058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228644"/>
                          <a:lumOff val="-9058"/>
                        </a:schemeClr>
                      </a:solidFill>
                      <a:miter lim="400000"/>
                    </a:lnB>
                  </a:tcPr>
                </a:tc>
                <a:tc rowSpan="5">
                  <a:txBody>
                    <a:bodyPr/>
                    <a:lstStyle/>
                    <a:p>
                      <a:pPr algn="l" defTabSz="457200">
                        <a:defRPr sz="3000">
                          <a:effectLst>
                            <a:outerShdw sx="100000" sy="100000" kx="0" ky="0" algn="b" rotWithShape="0" blurRad="25400" dist="12700" dir="5280000">
                              <a:srgbClr val="FFFFFF"/>
                            </a:outerShdw>
                          </a:effectLst>
                        </a:defRPr>
                      </a:pPr>
                    </a:p>
                  </a:txBody>
                  <a:tcPr marL="50800" marR="50800" marT="50800" marB="50800" anchor="t" anchorCtr="0" horzOverflow="overflow">
                    <a:lnL w="38100">
                      <a:solidFill>
                        <a:schemeClr val="accent1">
                          <a:hueOff val="228644"/>
                          <a:lumOff val="-9058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228644"/>
                          <a:lumOff val="-9058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228644"/>
                          <a:lumOff val="-9058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228644"/>
                          <a:lumOff val="-9058"/>
                        </a:schemeClr>
                      </a:solidFill>
                      <a:miter lim="400000"/>
                    </a:lnB>
                  </a:tcPr>
                </a:tc>
              </a:tr>
              <a:tr h="1262380">
                <a:tc>
                  <a:txBody>
                    <a:bodyPr/>
                    <a:lstStyle/>
                    <a:p>
                      <a:pPr algn="l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000">
                          <a:solidFill>
                            <a:srgbClr val="6D6A67"/>
                          </a:solidFill>
                          <a:effectLst>
                            <a:outerShdw sx="100000" sy="100000" kx="0" ky="0" algn="b" rotWithShape="0" blurRad="25400" dist="12700" dir="5280000">
                              <a:srgbClr val="FFFFFF"/>
                            </a:outerShdw>
                          </a:effectLst>
                        </a:rPr>
                        <a:t>Distal Ischemia - color and sensation changes, loss of function</a:t>
                      </a:r>
                    </a:p>
                  </a:txBody>
                  <a:tcPr marL="50800" marR="50800" marT="50800" marB="50800" anchor="t" anchorCtr="0" horzOverflow="overflow">
                    <a:lnL w="38100">
                      <a:solidFill>
                        <a:schemeClr val="accent1">
                          <a:hueOff val="228644"/>
                          <a:lumOff val="-9058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228644"/>
                          <a:lumOff val="-9058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228644"/>
                          <a:lumOff val="-9058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228644"/>
                          <a:lumOff val="-9058"/>
                        </a:schemeClr>
                      </a:solidFill>
                      <a:miter lim="400000"/>
                    </a:lnB>
                  </a:tcPr>
                </a:tc>
                <a:tc vMerge="1">
                  <a:tcPr/>
                </a:tc>
              </a:tr>
              <a:tr h="1262380">
                <a:tc>
                  <a:txBody>
                    <a:bodyPr/>
                    <a:lstStyle/>
                    <a:p>
                      <a:pPr algn="l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700">
                          <a:solidFill>
                            <a:srgbClr val="6D6A67"/>
                          </a:solidFill>
                          <a:effectLst>
                            <a:outerShdw sx="100000" sy="100000" kx="0" ky="0" algn="b" rotWithShape="0" blurRad="25400" dist="12700" dir="5280000">
                              <a:srgbClr val="FFFFFF"/>
                            </a:outerShdw>
                          </a:effectLst>
                        </a:rPr>
                        <a:t>Arterial thrombosis or embolism (may manifest as "splinter hemorrhages")</a:t>
                      </a:r>
                    </a:p>
                  </a:txBody>
                  <a:tcPr marL="50800" marR="50800" marT="50800" marB="50800" anchor="t" anchorCtr="0" horzOverflow="overflow">
                    <a:lnL w="38100">
                      <a:solidFill>
                        <a:schemeClr val="accent1">
                          <a:hueOff val="228644"/>
                          <a:lumOff val="-9058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228644"/>
                          <a:lumOff val="-9058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228644"/>
                          <a:lumOff val="-9058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228644"/>
                          <a:lumOff val="-9058"/>
                        </a:schemeClr>
                      </a:solidFill>
                      <a:miter lim="400000"/>
                    </a:lnB>
                  </a:tcPr>
                </a:tc>
                <a:tc vMerge="1">
                  <a:tcPr/>
                </a:tc>
              </a:tr>
              <a:tr h="1262380">
                <a:tc>
                  <a:txBody>
                    <a:bodyPr/>
                    <a:lstStyle/>
                    <a:p>
                      <a:pPr algn="l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000">
                          <a:solidFill>
                            <a:srgbClr val="6D6A67"/>
                          </a:solidFill>
                          <a:effectLst>
                            <a:outerShdw sx="100000" sy="100000" kx="0" ky="0" algn="b" rotWithShape="0" blurRad="25400" dist="12700" dir="5280000">
                              <a:srgbClr val="FFFFFF"/>
                            </a:outerShdw>
                          </a:effectLst>
                        </a:rPr>
                        <a:t>Accidental drug injection </a:t>
                      </a:r>
                    </a:p>
                  </a:txBody>
                  <a:tcPr marL="50800" marR="50800" marT="50800" marB="50800" anchor="t" anchorCtr="0" horzOverflow="overflow">
                    <a:lnL w="38100">
                      <a:solidFill>
                        <a:schemeClr val="accent1">
                          <a:hueOff val="228644"/>
                          <a:lumOff val="-9058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228644"/>
                          <a:lumOff val="-9058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228644"/>
                          <a:lumOff val="-9058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228644"/>
                          <a:lumOff val="-9058"/>
                        </a:schemeClr>
                      </a:solidFill>
                      <a:miter lim="400000"/>
                    </a:lnB>
                  </a:tcPr>
                </a:tc>
                <a:tc vMerge="1">
                  <a:tcPr/>
                </a:tc>
              </a:tr>
              <a:tr h="1262380">
                <a:tc>
                  <a:txBody>
                    <a:bodyPr/>
                    <a:lstStyle/>
                    <a:p>
                      <a:pPr algn="l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000">
                          <a:solidFill>
                            <a:srgbClr val="6D6A67"/>
                          </a:solidFill>
                          <a:effectLst>
                            <a:outerShdw sx="100000" sy="100000" kx="0" ky="0" algn="b" rotWithShape="0" blurRad="25400" dist="12700" dir="5280000">
                              <a:srgbClr val="FFFFFF"/>
                            </a:outerShdw>
                          </a:effectLst>
                        </a:rPr>
                        <a:t>Damage to artery, e.g. Aneurysm, retrograde air embolism</a:t>
                      </a:r>
                    </a:p>
                  </a:txBody>
                  <a:tcPr marL="50800" marR="50800" marT="50800" marB="50800" anchor="t" anchorCtr="0" horzOverflow="overflow">
                    <a:lnL w="38100">
                      <a:solidFill>
                        <a:schemeClr val="accent1">
                          <a:hueOff val="228644"/>
                          <a:lumOff val="-9058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228644"/>
                          <a:lumOff val="-9058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228644"/>
                          <a:lumOff val="-9058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228644"/>
                          <a:lumOff val="-9058"/>
                        </a:schemeClr>
                      </a:solidFill>
                      <a:miter lim="400000"/>
                    </a:lnB>
                  </a:tcPr>
                </a:tc>
                <a:tc vMerge="1">
                  <a:tcPr/>
                </a:tc>
              </a:tr>
            </a:tbl>
          </a:graphicData>
        </a:graphic>
      </p:graphicFrame>
      <p:pic>
        <p:nvPicPr>
          <p:cNvPr id="225" name="183E07B8-DBB7-424A-A273-563B80A5A1BC-L0-001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625112" y="3142320"/>
            <a:ext cx="2841900" cy="1893143"/>
          </a:xfrm>
          <a:prstGeom prst="rect">
            <a:avLst/>
          </a:prstGeom>
          <a:ln w="12700">
            <a:miter lim="400000"/>
          </a:ln>
        </p:spPr>
      </p:pic>
      <p:pic>
        <p:nvPicPr>
          <p:cNvPr id="226" name="9EBABD0E-C033-4822-9AEB-AEE7BD1D9A08-L0-001.jpe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673388" y="5176660"/>
            <a:ext cx="1623655" cy="2324118"/>
          </a:xfrm>
          <a:prstGeom prst="rect">
            <a:avLst/>
          </a:prstGeom>
          <a:ln w="12700">
            <a:miter lim="400000"/>
          </a:ln>
        </p:spPr>
      </p:pic>
      <p:sp>
        <p:nvSpPr>
          <p:cNvPr id="227" name="Shape 227"/>
          <p:cNvSpPr/>
          <p:nvPr/>
        </p:nvSpPr>
        <p:spPr>
          <a:xfrm>
            <a:off x="6328914" y="7547688"/>
            <a:ext cx="6329136" cy="162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>
                <a:solidFill>
                  <a:srgbClr val="F12922"/>
                </a:solidFill>
              </a:defRPr>
            </a:lvl1pPr>
          </a:lstStyle>
          <a:p>
            <a:pPr/>
            <a:r>
              <a:t>Look for signs and symptoms of pain, pallor, cyanosis, diaphoresis, significant changes in vital signs</a:t>
            </a:r>
          </a:p>
        </p:txBody>
      </p:sp>
      <p:sp>
        <p:nvSpPr>
          <p:cNvPr id="228" name="Shape 228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29" name="DFA0D737-727D-444E-9E0A-FE016E8463E2-L0-001.jpe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449238" y="5425851"/>
            <a:ext cx="3589623" cy="2074927"/>
          </a:xfrm>
          <a:prstGeom prst="rect">
            <a:avLst/>
          </a:prstGeom>
          <a:ln w="12700">
            <a:miter lim="400000"/>
          </a:ln>
        </p:spPr>
      </p:pic>
      <p:pic>
        <p:nvPicPr>
          <p:cNvPr id="230" name="99E1BAF4-F290-46FA-B0A2-636F9E5DBED4-L0-001.png"/>
          <p:cNvPicPr>
            <a:picLocks noChangeAspect="1"/>
          </p:cNvPicPr>
          <p:nvPr/>
        </p:nvPicPr>
        <p:blipFill>
          <a:blip r:embed="rId5">
            <a:extLst/>
          </a:blip>
          <a:srcRect l="0" t="0" r="0" b="12060"/>
          <a:stretch>
            <a:fillRect/>
          </a:stretch>
        </p:blipFill>
        <p:spPr>
          <a:xfrm>
            <a:off x="9598318" y="3252195"/>
            <a:ext cx="2713367" cy="178958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Central Line</a:t>
            </a:r>
          </a:p>
        </p:txBody>
      </p:sp>
      <p:sp>
        <p:nvSpPr>
          <p:cNvPr id="233" name="Shape 233"/>
          <p:cNvSpPr/>
          <p:nvPr>
            <p:ph type="body" sz="half" idx="1"/>
          </p:nvPr>
        </p:nvSpPr>
        <p:spPr>
          <a:prstGeom prst="rect">
            <a:avLst/>
          </a:prstGeom>
        </p:spPr>
        <p:txBody>
          <a:bodyPr anchor="t"/>
          <a:lstStyle/>
          <a:p>
            <a:pPr marL="332873" indent="-332873" defTabSz="484886">
              <a:spcBef>
                <a:spcPts val="3100"/>
              </a:spcBef>
              <a:defRPr sz="2490"/>
            </a:pPr>
            <a:r>
              <a:t>"central venous catheter", "central venous line", "central venous access catheter"</a:t>
            </a:r>
          </a:p>
          <a:p>
            <a:pPr marL="332873" indent="-332873" defTabSz="484886">
              <a:spcBef>
                <a:spcPts val="3100"/>
              </a:spcBef>
              <a:defRPr sz="2490"/>
            </a:pPr>
            <a:r>
              <a:t>placed by a physician, under US guidance, with follow-up CXR to confirm placement &amp; ensure no pneumothorax was caused</a:t>
            </a:r>
          </a:p>
          <a:p>
            <a:pPr marL="332873" indent="-332873" defTabSz="484886">
              <a:spcBef>
                <a:spcPts val="3100"/>
              </a:spcBef>
              <a:defRPr sz="2490"/>
            </a:pPr>
            <a:r>
              <a:t>most common: int. jugular (neck), subclavian or axillary (chest), rests in proximal SVC</a:t>
            </a:r>
          </a:p>
          <a:p>
            <a:pPr marL="332873" indent="-332873" defTabSz="484886">
              <a:spcBef>
                <a:spcPts val="3100"/>
              </a:spcBef>
              <a:defRPr sz="2490"/>
            </a:pPr>
            <a:r>
              <a:t>less common: femoral v. (groin), or through arms (PICC)</a:t>
            </a:r>
          </a:p>
        </p:txBody>
      </p:sp>
      <p:pic>
        <p:nvPicPr>
          <p:cNvPr id="234" name="F0734091-0B27-43ED-A9E3-03BB96FD632C-L0-001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644849" y="244178"/>
            <a:ext cx="6168009" cy="464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5" name="40713195-C266-4F02-9F26-47187EB40E37-L0-001.jpe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694496" y="5088746"/>
            <a:ext cx="6068716" cy="3957859"/>
          </a:xfrm>
          <a:prstGeom prst="rect">
            <a:avLst/>
          </a:prstGeom>
          <a:ln w="12700">
            <a:miter lim="400000"/>
          </a:ln>
        </p:spPr>
      </p:pic>
      <p:sp>
        <p:nvSpPr>
          <p:cNvPr id="236" name="Shape 236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Central Line</a:t>
            </a:r>
          </a:p>
        </p:txBody>
      </p:sp>
      <p:sp>
        <p:nvSpPr>
          <p:cNvPr id="239" name="Shape 239"/>
          <p:cNvSpPr/>
          <p:nvPr>
            <p:ph type="body" sz="half" idx="1"/>
          </p:nvPr>
        </p:nvSpPr>
        <p:spPr>
          <a:prstGeom prst="rect">
            <a:avLst/>
          </a:prstGeom>
        </p:spPr>
        <p:txBody>
          <a:bodyPr anchor="t"/>
          <a:lstStyle/>
          <a:p>
            <a:pPr marL="385010" indent="-385010" defTabSz="560831">
              <a:spcBef>
                <a:spcPts val="3600"/>
              </a:spcBef>
              <a:defRPr sz="2880"/>
            </a:pPr>
            <a:r>
              <a:t>allows IV access for meds &amp; other procedures, blood sampling</a:t>
            </a:r>
          </a:p>
          <a:p>
            <a:pPr marL="385010" indent="-385010" defTabSz="560831">
              <a:spcBef>
                <a:spcPts val="3600"/>
              </a:spcBef>
              <a:defRPr sz="2880"/>
            </a:pPr>
            <a:r>
              <a:t>route for emergency placement of a temporary pacemaker</a:t>
            </a:r>
          </a:p>
          <a:p>
            <a:pPr marL="385010" indent="-385010" defTabSz="560831">
              <a:spcBef>
                <a:spcPts val="3600"/>
              </a:spcBef>
              <a:defRPr sz="2880"/>
            </a:pPr>
            <a:r>
              <a:t>use for </a:t>
            </a:r>
            <a:r>
              <a:rPr b="1">
                <a:solidFill>
                  <a:srgbClr val="D71A16"/>
                </a:solidFill>
              </a:rPr>
              <a:t>T</a:t>
            </a:r>
            <a:r>
              <a:t>otal </a:t>
            </a:r>
            <a:r>
              <a:rPr b="1">
                <a:solidFill>
                  <a:srgbClr val="D71A16"/>
                </a:solidFill>
              </a:rPr>
              <a:t>P</a:t>
            </a:r>
            <a:r>
              <a:t>arenteral </a:t>
            </a:r>
            <a:r>
              <a:rPr b="1">
                <a:solidFill>
                  <a:srgbClr val="D71A16"/>
                </a:solidFill>
              </a:rPr>
              <a:t>N</a:t>
            </a:r>
            <a:r>
              <a:t>utrition</a:t>
            </a:r>
          </a:p>
          <a:p>
            <a:pPr marL="385010" indent="-385010" defTabSz="560831">
              <a:spcBef>
                <a:spcPts val="3600"/>
              </a:spcBef>
              <a:defRPr sz="2880"/>
            </a:pPr>
            <a:r>
              <a:t>continuous </a:t>
            </a:r>
            <a:r>
              <a:rPr b="1"/>
              <a:t>monitoring of central venous pressure (CVP) or right atrial pressure (RAP)</a:t>
            </a:r>
          </a:p>
        </p:txBody>
      </p:sp>
      <p:pic>
        <p:nvPicPr>
          <p:cNvPr id="240" name="B2546ADE-A9AB-4981-BBBA-9FA99F3928D9-L0-001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92169" y="227109"/>
            <a:ext cx="4143078" cy="3314463"/>
          </a:xfrm>
          <a:prstGeom prst="rect">
            <a:avLst/>
          </a:prstGeom>
          <a:ln w="12700">
            <a:miter lim="400000"/>
          </a:ln>
        </p:spPr>
      </p:pic>
      <p:pic>
        <p:nvPicPr>
          <p:cNvPr id="241" name="F5AF0999-BCDE-495E-8578-B42259AF8236-L0-001.jpe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164941" y="3083016"/>
            <a:ext cx="3587568" cy="3587568"/>
          </a:xfrm>
          <a:prstGeom prst="rect">
            <a:avLst/>
          </a:prstGeom>
          <a:ln w="12700">
            <a:miter lim="400000"/>
          </a:ln>
        </p:spPr>
      </p:pic>
      <p:pic>
        <p:nvPicPr>
          <p:cNvPr id="242" name="449F702E-7FD3-4C75-A461-2154A9AA5DB1-L0-001.jpe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716539" y="6185414"/>
            <a:ext cx="4625135" cy="3083423"/>
          </a:xfrm>
          <a:prstGeom prst="rect">
            <a:avLst/>
          </a:prstGeom>
          <a:ln w="12700">
            <a:miter lim="400000"/>
          </a:ln>
        </p:spPr>
      </p:pic>
      <p:sp>
        <p:nvSpPr>
          <p:cNvPr id="243" name="Shape 243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Monitoring Equipment</a:t>
            </a:r>
          </a:p>
        </p:txBody>
      </p:sp>
      <p:sp>
        <p:nvSpPr>
          <p:cNvPr id="140" name="Shape 140"/>
          <p:cNvSpPr/>
          <p:nvPr/>
        </p:nvSpPr>
        <p:spPr>
          <a:xfrm>
            <a:off x="756729" y="4917364"/>
            <a:ext cx="6298688" cy="36707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marL="360679" indent="-360679" algn="l" defTabSz="414781">
              <a:spcBef>
                <a:spcPts val="2900"/>
              </a:spcBef>
              <a:buClr>
                <a:srgbClr val="5C86B9"/>
              </a:buClr>
              <a:buSzPct val="70000"/>
              <a:buFont typeface="Zapf Dingbats"/>
              <a:buChar char="✤"/>
              <a:defRPr sz="2698">
                <a:solidFill>
                  <a:srgbClr val="000000"/>
                </a:solidFill>
              </a:defRPr>
            </a:pPr>
            <a:r>
              <a:t>Device to detect physiological event of interest</a:t>
            </a:r>
          </a:p>
          <a:p>
            <a:pPr marL="360679" indent="-360679" algn="l" defTabSz="414781">
              <a:spcBef>
                <a:spcPts val="2900"/>
              </a:spcBef>
              <a:buClr>
                <a:srgbClr val="5C86B9"/>
              </a:buClr>
              <a:buSzPct val="70000"/>
              <a:buFont typeface="Zapf Dingbats"/>
              <a:buChar char="✤"/>
              <a:defRPr sz="2698">
                <a:solidFill>
                  <a:srgbClr val="000000"/>
                </a:solidFill>
              </a:defRPr>
            </a:pPr>
            <a:r>
              <a:t>Amplifier to increase magnitude signal from sensor</a:t>
            </a:r>
          </a:p>
          <a:p>
            <a:pPr marL="360679" indent="-360679" algn="l" defTabSz="414781">
              <a:spcBef>
                <a:spcPts val="2900"/>
              </a:spcBef>
              <a:buClr>
                <a:srgbClr val="5C86B9"/>
              </a:buClr>
              <a:buSzPct val="70000"/>
              <a:buFont typeface="Zapf Dingbats"/>
              <a:buChar char="✤"/>
              <a:defRPr sz="2698">
                <a:solidFill>
                  <a:srgbClr val="000000"/>
                </a:solidFill>
              </a:defRPr>
            </a:pPr>
            <a:r>
              <a:t>Recorder or meter to display the resultant signal</a:t>
            </a:r>
          </a:p>
        </p:txBody>
      </p:sp>
      <p:sp>
        <p:nvSpPr>
          <p:cNvPr id="141" name="Shape 141"/>
          <p:cNvSpPr/>
          <p:nvPr/>
        </p:nvSpPr>
        <p:spPr>
          <a:xfrm>
            <a:off x="663137" y="2870398"/>
            <a:ext cx="11928538" cy="17992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>
              <a:spcBef>
                <a:spcPts val="4200"/>
              </a:spcBef>
              <a:defRPr sz="3800">
                <a:solidFill>
                  <a:srgbClr val="000000"/>
                </a:solidFill>
              </a:defRPr>
            </a:lvl1pPr>
          </a:lstStyle>
          <a:p>
            <a:pPr/>
            <a:r>
              <a:t>Primarily address concerns involving cardiovascular, pulmonary, and neurological systems</a:t>
            </a:r>
          </a:p>
        </p:txBody>
      </p:sp>
      <p:pic>
        <p:nvPicPr>
          <p:cNvPr id="142" name="3FF5F4C6-A104-4A06-A956-98284B5D3C20-L0-001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070257" y="4968164"/>
            <a:ext cx="5029201" cy="3605738"/>
          </a:xfrm>
          <a:prstGeom prst="rect">
            <a:avLst/>
          </a:prstGeom>
          <a:ln w="12700">
            <a:miter lim="400000"/>
          </a:ln>
        </p:spPr>
      </p:pic>
      <p:sp>
        <p:nvSpPr>
          <p:cNvPr id="143" name="Shape 143"/>
          <p:cNvSpPr/>
          <p:nvPr>
            <p:ph type="sldNum" sz="quarter" idx="2"/>
          </p:nvPr>
        </p:nvSpPr>
        <p:spPr>
          <a:xfrm>
            <a:off x="12382499" y="9220200"/>
            <a:ext cx="215901" cy="355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Central Line</a:t>
            </a:r>
          </a:p>
        </p:txBody>
      </p:sp>
      <p:sp>
        <p:nvSpPr>
          <p:cNvPr id="246" name="Shape 246"/>
          <p:cNvSpPr/>
          <p:nvPr>
            <p:ph type="body" sz="half" idx="1"/>
          </p:nvPr>
        </p:nvSpPr>
        <p:spPr>
          <a:xfrm>
            <a:off x="539682" y="2984500"/>
            <a:ext cx="5816601" cy="6324600"/>
          </a:xfrm>
          <a:prstGeom prst="rect">
            <a:avLst/>
          </a:prstGeom>
        </p:spPr>
        <p:txBody>
          <a:bodyPr anchor="t"/>
          <a:lstStyle/>
          <a:p>
            <a:pPr marL="360947" indent="-360947" defTabSz="525779">
              <a:spcBef>
                <a:spcPts val="3400"/>
              </a:spcBef>
              <a:defRPr sz="2700"/>
            </a:pPr>
            <a:r>
              <a:t>administer blood products, plasmapheresis</a:t>
            </a:r>
          </a:p>
          <a:p>
            <a:pPr marL="360947" indent="-360947" defTabSz="525779">
              <a:spcBef>
                <a:spcPts val="3400"/>
              </a:spcBef>
              <a:defRPr sz="2700"/>
            </a:pPr>
            <a:r>
              <a:t>dialysis, central temp monitoring</a:t>
            </a:r>
          </a:p>
          <a:p>
            <a:pPr marL="360947" indent="-360947" defTabSz="525779">
              <a:spcBef>
                <a:spcPts val="3400"/>
              </a:spcBef>
              <a:defRPr sz="2700"/>
            </a:pPr>
            <a:r>
              <a:t>frequent blood draws, medications</a:t>
            </a:r>
          </a:p>
          <a:p>
            <a:pPr marL="360947" indent="-360947" defTabSz="525779">
              <a:spcBef>
                <a:spcPts val="3400"/>
              </a:spcBef>
              <a:defRPr sz="2700"/>
            </a:pPr>
            <a:r>
              <a:t>rehydration/fluid admin (central venous 02 sats)</a:t>
            </a:r>
          </a:p>
          <a:p>
            <a:pPr marL="360947" indent="-360947" defTabSz="525779">
              <a:spcBef>
                <a:spcPts val="3400"/>
              </a:spcBef>
              <a:defRPr sz="2700"/>
            </a:pPr>
            <a:r>
              <a:t>measures ScvO2 (mixed venous oxygen saturation) reflects the amount of oxygen "left over" after the tissues remove what they need</a:t>
            </a:r>
          </a:p>
        </p:txBody>
      </p:sp>
      <p:sp>
        <p:nvSpPr>
          <p:cNvPr id="247" name="Shape 247"/>
          <p:cNvSpPr/>
          <p:nvPr/>
        </p:nvSpPr>
        <p:spPr>
          <a:xfrm>
            <a:off x="6408845" y="2810697"/>
            <a:ext cx="5870292" cy="66722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marL="372978" indent="-372978" algn="l" defTabSz="543305">
              <a:spcBef>
                <a:spcPts val="3500"/>
              </a:spcBef>
              <a:buClr>
                <a:srgbClr val="5C86B9"/>
              </a:buClr>
              <a:buSzPct val="70000"/>
              <a:buFont typeface="Zapf Dingbats"/>
              <a:buChar char="✤"/>
              <a:defRPr sz="2790">
                <a:solidFill>
                  <a:srgbClr val="000000"/>
                </a:solidFill>
              </a:defRPr>
            </a:pPr>
            <a:r>
              <a:t>Some </a:t>
            </a:r>
            <a:r>
              <a:rPr b="1"/>
              <a:t>caustic</a:t>
            </a:r>
            <a:r>
              <a:t> agents which may make peripheral veins prone to phlebitis include:</a:t>
            </a:r>
          </a:p>
          <a:p>
            <a:pPr algn="l" defTabSz="543305">
              <a:spcBef>
                <a:spcPts val="3500"/>
              </a:spcBef>
              <a:defRPr sz="2790">
                <a:solidFill>
                  <a:srgbClr val="000000"/>
                </a:solidFill>
              </a:defRPr>
            </a:pPr>
            <a:r>
              <a:t>       </a:t>
            </a:r>
            <a:r>
              <a:rPr sz="2325"/>
              <a:t>  Calcium chloride</a:t>
            </a:r>
            <a:endParaRPr sz="2325"/>
          </a:p>
          <a:p>
            <a:pPr algn="l" defTabSz="543305">
              <a:spcBef>
                <a:spcPts val="3500"/>
              </a:spcBef>
              <a:defRPr sz="2325">
                <a:solidFill>
                  <a:srgbClr val="000000"/>
                </a:solidFill>
              </a:defRPr>
            </a:pPr>
            <a:r>
              <a:t>         Chemotherapy</a:t>
            </a:r>
          </a:p>
          <a:p>
            <a:pPr algn="l" defTabSz="543305">
              <a:spcBef>
                <a:spcPts val="3500"/>
              </a:spcBef>
              <a:defRPr sz="2325">
                <a:solidFill>
                  <a:srgbClr val="000000"/>
                </a:solidFill>
              </a:defRPr>
            </a:pPr>
            <a:r>
              <a:t>         Hypertonic saline</a:t>
            </a:r>
          </a:p>
          <a:p>
            <a:pPr algn="l" defTabSz="543305">
              <a:spcBef>
                <a:spcPts val="3500"/>
              </a:spcBef>
              <a:defRPr sz="2325">
                <a:solidFill>
                  <a:srgbClr val="000000"/>
                </a:solidFill>
              </a:defRPr>
            </a:pPr>
            <a:r>
              <a:t>         Potassium chloride (KCl)</a:t>
            </a:r>
          </a:p>
          <a:p>
            <a:pPr algn="l" defTabSz="543305">
              <a:spcBef>
                <a:spcPts val="3500"/>
              </a:spcBef>
              <a:defRPr sz="2325">
                <a:solidFill>
                  <a:srgbClr val="000000"/>
                </a:solidFill>
              </a:defRPr>
            </a:pPr>
            <a:r>
              <a:t>         Amiodarone</a:t>
            </a:r>
          </a:p>
          <a:p>
            <a:pPr algn="l" defTabSz="543305">
              <a:spcBef>
                <a:spcPts val="3500"/>
              </a:spcBef>
              <a:defRPr sz="2325">
                <a:solidFill>
                  <a:srgbClr val="000000"/>
                </a:solidFill>
              </a:defRPr>
            </a:pPr>
            <a:r>
              <a:t>         Vasopressors (epi, norepi)</a:t>
            </a:r>
          </a:p>
        </p:txBody>
      </p:sp>
      <p:sp>
        <p:nvSpPr>
          <p:cNvPr id="248" name="Shape 248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535083DD-5F20-4B6F-9ECA-B7B0660B93AB-L0-001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68937" y="816222"/>
            <a:ext cx="7449854" cy="8486044"/>
          </a:xfrm>
          <a:prstGeom prst="rect">
            <a:avLst/>
          </a:prstGeom>
          <a:ln w="12700">
            <a:miter lim="400000"/>
          </a:ln>
        </p:spPr>
      </p:pic>
      <p:sp>
        <p:nvSpPr>
          <p:cNvPr id="251" name="Shape 251"/>
          <p:cNvSpPr/>
          <p:nvPr/>
        </p:nvSpPr>
        <p:spPr>
          <a:xfrm>
            <a:off x="3026256" y="123344"/>
            <a:ext cx="7535216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Anatomy of the Heart</a:t>
            </a:r>
          </a:p>
        </p:txBody>
      </p:sp>
      <p:sp>
        <p:nvSpPr>
          <p:cNvPr id="252" name="Shape 252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9E38D409-2F5C-4797-BAD7-60FFB6E32755-L0-001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47289" y="945334"/>
            <a:ext cx="9583087" cy="8461529"/>
          </a:xfrm>
          <a:prstGeom prst="rect">
            <a:avLst/>
          </a:prstGeom>
          <a:ln w="12700">
            <a:miter lim="400000"/>
          </a:ln>
        </p:spPr>
      </p:pic>
      <p:sp>
        <p:nvSpPr>
          <p:cNvPr id="255" name="Shape 255"/>
          <p:cNvSpPr/>
          <p:nvPr/>
        </p:nvSpPr>
        <p:spPr>
          <a:xfrm>
            <a:off x="3071225" y="292086"/>
            <a:ext cx="7535215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Pulmonary &amp; Systemic Circulation</a:t>
            </a:r>
          </a:p>
        </p:txBody>
      </p:sp>
      <p:sp>
        <p:nvSpPr>
          <p:cNvPr id="256" name="Shape 256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Central Line</a:t>
            </a:r>
          </a:p>
        </p:txBody>
      </p:sp>
      <p:sp>
        <p:nvSpPr>
          <p:cNvPr id="259" name="Shape 259"/>
          <p:cNvSpPr/>
          <p:nvPr>
            <p:ph type="body" sz="half" idx="1"/>
          </p:nvPr>
        </p:nvSpPr>
        <p:spPr>
          <a:xfrm>
            <a:off x="240548" y="2984500"/>
            <a:ext cx="5931653" cy="6324600"/>
          </a:xfrm>
          <a:prstGeom prst="rect">
            <a:avLst/>
          </a:prstGeom>
        </p:spPr>
        <p:txBody>
          <a:bodyPr anchor="t"/>
          <a:lstStyle/>
          <a:p>
            <a:pPr marL="401052" indent="-401052"/>
            <a:r>
              <a:t> Central Venous Pressure (CVP) - pressure in vena cava, approx. of R. Atrial Pressure (RAP)</a:t>
            </a:r>
          </a:p>
          <a:p>
            <a:pPr marL="601578" indent="-601578">
              <a:defRPr b="1" sz="4500"/>
            </a:pPr>
            <a:r>
              <a:t>CVP 3-8 | RAP 0-8 </a:t>
            </a:r>
          </a:p>
          <a:p>
            <a:pPr marL="0" indent="0">
              <a:buClrTx/>
              <a:buSzTx/>
              <a:buFontTx/>
              <a:buNone/>
              <a:defRPr b="1" sz="4500"/>
            </a:pPr>
            <a:r>
              <a:t>     </a:t>
            </a:r>
            <a:r>
              <a:rPr sz="3000">
                <a:solidFill>
                  <a:srgbClr val="F12922"/>
                </a:solidFill>
              </a:rPr>
              <a:t>&lt;</a:t>
            </a:r>
            <a:r>
              <a:rPr sz="3000"/>
              <a:t>hypovolemia, shock</a:t>
            </a:r>
            <a:endParaRPr sz="3000"/>
          </a:p>
          <a:p>
            <a:pPr marL="0" indent="0">
              <a:buClrTx/>
              <a:buSzTx/>
              <a:buFontTx/>
              <a:buNone/>
              <a:defRPr b="1" sz="4500"/>
            </a:pPr>
            <a:r>
              <a:rPr sz="3000"/>
              <a:t>       </a:t>
            </a:r>
            <a:r>
              <a:rPr sz="3000">
                <a:solidFill>
                  <a:srgbClr val="F12922"/>
                </a:solidFill>
              </a:rPr>
              <a:t>&gt;</a:t>
            </a:r>
            <a:r>
              <a:rPr sz="3000"/>
              <a:t>fluid overload, high PEEP,  RV failure, pericardial effusion, tricuspid insufficiency</a:t>
            </a:r>
          </a:p>
        </p:txBody>
      </p:sp>
      <p:pic>
        <p:nvPicPr>
          <p:cNvPr id="260" name="535083DD-5F20-4B6F-9ECA-B7B0660B93AB-L0-001.jpeg"/>
          <p:cNvPicPr>
            <a:picLocks noChangeAspect="1"/>
          </p:cNvPicPr>
          <p:nvPr/>
        </p:nvPicPr>
        <p:blipFill>
          <a:blip r:embed="rId2">
            <a:extLst/>
          </a:blip>
          <a:srcRect l="9834" t="10382" r="40025" b="25269"/>
          <a:stretch>
            <a:fillRect/>
          </a:stretch>
        </p:blipFill>
        <p:spPr>
          <a:xfrm>
            <a:off x="9342238" y="566503"/>
            <a:ext cx="3219706" cy="4706845"/>
          </a:xfrm>
          <a:prstGeom prst="rect">
            <a:avLst/>
          </a:prstGeom>
          <a:ln w="12700">
            <a:miter lim="400000"/>
          </a:ln>
        </p:spPr>
      </p:pic>
      <p:sp>
        <p:nvSpPr>
          <p:cNvPr id="261" name="Shape 261"/>
          <p:cNvSpPr/>
          <p:nvPr/>
        </p:nvSpPr>
        <p:spPr>
          <a:xfrm>
            <a:off x="6474722" y="160757"/>
            <a:ext cx="2488794" cy="3759201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pPr/>
            <a:r>
              <a:t>CVP reflects the amount of blood returning to the heart and the ability of the heart to pump the blood back into the arterial system.</a:t>
            </a:r>
          </a:p>
        </p:txBody>
      </p:sp>
      <p:sp>
        <p:nvSpPr>
          <p:cNvPr id="262" name="Shape 262"/>
          <p:cNvSpPr/>
          <p:nvPr/>
        </p:nvSpPr>
        <p:spPr>
          <a:xfrm>
            <a:off x="9032769" y="1791163"/>
            <a:ext cx="1441662" cy="783122"/>
          </a:xfrm>
          <a:prstGeom prst="rightArrow">
            <a:avLst>
              <a:gd name="adj1" fmla="val 42416"/>
              <a:gd name="adj2" fmla="val 67774"/>
            </a:avLst>
          </a:prstGeom>
          <a:blipFill>
            <a:blip r:embed="rId4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marL="401052" indent="-401052" algn="l">
              <a:spcBef>
                <a:spcPts val="3800"/>
              </a:spcBef>
              <a:buClr>
                <a:srgbClr val="5C86B9"/>
              </a:buClr>
              <a:buSzPct val="70000"/>
              <a:buFont typeface="Zapf Dingbats"/>
              <a:buChar char="✤"/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Measures ScvO2 (mixed venous oxygen saturation) reflects the amount of oxygen "left over" after the tissues remove what they need</a:t>
            </a:r>
          </a:p>
        </p:txBody>
      </p:sp>
      <p:pic>
        <p:nvPicPr>
          <p:cNvPr id="263" name="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988350" y="1660784"/>
            <a:ext cx="1530500" cy="1043880"/>
          </a:xfrm>
          <a:prstGeom prst="rect">
            <a:avLst/>
          </a:prstGeom>
        </p:spPr>
      </p:pic>
      <p:sp>
        <p:nvSpPr>
          <p:cNvPr id="265" name="Shape 265"/>
          <p:cNvSpPr/>
          <p:nvPr/>
        </p:nvSpPr>
        <p:spPr>
          <a:xfrm>
            <a:off x="6467801" y="4614124"/>
            <a:ext cx="5469616" cy="241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2000"/>
            </a:pPr>
            <a:r>
              <a:t>CVP WAVEFORM</a:t>
            </a:r>
          </a:p>
          <a:p>
            <a:pPr algn="l">
              <a:defRPr sz="2000"/>
            </a:pPr>
          </a:p>
          <a:p>
            <a:pPr algn="l">
              <a:defRPr sz="2000"/>
            </a:pPr>
            <a:r>
              <a:t>a = atrial contraction</a:t>
            </a:r>
          </a:p>
          <a:p>
            <a:pPr algn="l">
              <a:defRPr sz="2000"/>
            </a:pPr>
            <a:r>
              <a:t>c = closing and bulging of the tricuspid valve</a:t>
            </a:r>
          </a:p>
          <a:p>
            <a:pPr algn="l">
              <a:defRPr sz="2000"/>
            </a:pPr>
            <a:r>
              <a:t>x = atrial relaxation</a:t>
            </a:r>
          </a:p>
          <a:p>
            <a:pPr algn="l">
              <a:defRPr sz="2000"/>
            </a:pPr>
            <a:r>
              <a:t>v = passive filling of atrium</a:t>
            </a:r>
          </a:p>
          <a:p>
            <a:pPr algn="l">
              <a:defRPr sz="2000"/>
            </a:pPr>
            <a:r>
              <a:t>y = opening of the tricuspid valve</a:t>
            </a:r>
          </a:p>
        </p:txBody>
      </p:sp>
      <p:pic>
        <p:nvPicPr>
          <p:cNvPr id="266" name="E86C8211-B312-47EA-B620-F293F954A924-L0-001.jpe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7029989" y="7116102"/>
            <a:ext cx="4345240" cy="2265467"/>
          </a:xfrm>
          <a:prstGeom prst="rect">
            <a:avLst/>
          </a:prstGeom>
          <a:ln w="12700">
            <a:miter lim="400000"/>
          </a:ln>
        </p:spPr>
      </p:pic>
      <p:sp>
        <p:nvSpPr>
          <p:cNvPr id="267" name="Shape 267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/>
          <p:nvPr>
            <p:ph type="title"/>
          </p:nvPr>
        </p:nvSpPr>
        <p:spPr>
          <a:prstGeom prst="rect">
            <a:avLst/>
          </a:prstGeom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  <p:txBody>
          <a:bodyPr/>
          <a:lstStyle>
            <a:lvl1pPr algn="ctr">
              <a:defRPr b="1">
                <a:solidFill>
                  <a:srgbClr val="2C7AA2"/>
                </a:solidFill>
              </a:defRPr>
            </a:lvl1pPr>
          </a:lstStyle>
          <a:p>
            <a:pPr/>
            <a:r>
              <a:t>Central (Venous) Line</a:t>
            </a:r>
          </a:p>
        </p:txBody>
      </p:sp>
      <p:sp>
        <p:nvSpPr>
          <p:cNvPr id="270" name="Shape 270"/>
          <p:cNvSpPr/>
          <p:nvPr/>
        </p:nvSpPr>
        <p:spPr>
          <a:xfrm>
            <a:off x="150153" y="2463913"/>
            <a:ext cx="12704494" cy="304701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271" name="56B1F2EE-6C24-4C1E-ABD0-330EF408704A-L0-001.png"/>
          <p:cNvPicPr>
            <a:picLocks noChangeAspect="1"/>
          </p:cNvPicPr>
          <p:nvPr/>
        </p:nvPicPr>
        <p:blipFill>
          <a:blip r:embed="rId3">
            <a:extLst/>
          </a:blip>
          <a:srcRect l="2064" t="4404" r="14261" b="758"/>
          <a:stretch>
            <a:fillRect/>
          </a:stretch>
        </p:blipFill>
        <p:spPr>
          <a:xfrm>
            <a:off x="2581434" y="3269342"/>
            <a:ext cx="8879314" cy="5188190"/>
          </a:xfrm>
          <a:prstGeom prst="rect">
            <a:avLst/>
          </a:prstGeom>
          <a:ln w="12700">
            <a:miter lim="400000"/>
          </a:ln>
        </p:spPr>
      </p:pic>
      <p:sp>
        <p:nvSpPr>
          <p:cNvPr id="272" name="Shape 272"/>
          <p:cNvSpPr/>
          <p:nvPr/>
        </p:nvSpPr>
        <p:spPr>
          <a:xfrm>
            <a:off x="334235" y="5706853"/>
            <a:ext cx="2165841" cy="879894"/>
          </a:xfrm>
          <a:prstGeom prst="rightArrow">
            <a:avLst>
              <a:gd name="adj1" fmla="val 47401"/>
              <a:gd name="adj2" fmla="val 83482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73" name="Shape 273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/>
          <p:nvPr>
            <p:ph type="title"/>
          </p:nvPr>
        </p:nvSpPr>
        <p:spPr>
          <a:xfrm>
            <a:off x="355600" y="444500"/>
            <a:ext cx="11147317" cy="2044700"/>
          </a:xfrm>
          <a:prstGeom prst="rect">
            <a:avLst/>
          </a:prstGeom>
        </p:spPr>
        <p:txBody>
          <a:bodyPr/>
          <a:lstStyle/>
          <a:p>
            <a:pPr/>
            <a:r>
              <a:t>Mobilizing with Central Lines</a:t>
            </a:r>
          </a:p>
        </p:txBody>
      </p:sp>
      <p:sp>
        <p:nvSpPr>
          <p:cNvPr id="276" name="Shape 276"/>
          <p:cNvSpPr/>
          <p:nvPr>
            <p:ph type="body" idx="1"/>
          </p:nvPr>
        </p:nvSpPr>
        <p:spPr>
          <a:xfrm>
            <a:off x="462981" y="3060002"/>
            <a:ext cx="11710674" cy="5980645"/>
          </a:xfrm>
          <a:prstGeom prst="rect">
            <a:avLst/>
          </a:prstGeom>
        </p:spPr>
        <p:txBody>
          <a:bodyPr/>
          <a:lstStyle/>
          <a:p>
            <a:pPr marL="497840" indent="-497840" defTabSz="572516">
              <a:spcBef>
                <a:spcPts val="4100"/>
              </a:spcBef>
              <a:defRPr sz="3724"/>
            </a:pPr>
            <a:r>
              <a:t>If not on high dose pressors, ok to mobilize</a:t>
            </a:r>
          </a:p>
          <a:p>
            <a:pPr marL="497840" indent="-497840" defTabSz="572516">
              <a:spcBef>
                <a:spcPts val="4100"/>
              </a:spcBef>
              <a:defRPr sz="3724"/>
            </a:pPr>
            <a:r>
              <a:t>Femoral line - dangling ok, standing possible if Pt is   asymptomatic and all other vitals signs stable</a:t>
            </a:r>
          </a:p>
          <a:p>
            <a:pPr marL="497840" indent="-497840" defTabSz="572516">
              <a:spcBef>
                <a:spcPts val="4100"/>
              </a:spcBef>
              <a:defRPr sz="3724"/>
            </a:pPr>
            <a:r>
              <a:t>Follow protocols on hip angle and restrictions if available (70-80 degrees - not prolonged positioning)</a:t>
            </a:r>
          </a:p>
          <a:p>
            <a:pPr marL="497840" indent="-497840" defTabSz="572516">
              <a:spcBef>
                <a:spcPts val="4100"/>
              </a:spcBef>
              <a:defRPr sz="3724"/>
            </a:pPr>
            <a:r>
              <a:t>Generally NO Ambulation</a:t>
            </a:r>
          </a:p>
        </p:txBody>
      </p:sp>
      <p:sp>
        <p:nvSpPr>
          <p:cNvPr id="277" name="Shape 277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/>
          <p:nvPr>
            <p:ph type="title"/>
          </p:nvPr>
        </p:nvSpPr>
        <p:spPr>
          <a:xfrm>
            <a:off x="355600" y="444500"/>
            <a:ext cx="12293600" cy="1816227"/>
          </a:xfrm>
          <a:prstGeom prst="rect">
            <a:avLst/>
          </a:prstGeom>
        </p:spPr>
        <p:txBody>
          <a:bodyPr/>
          <a:lstStyle/>
          <a:p>
            <a:pPr>
              <a:defRPr b="1" spc="-168" sz="8400"/>
            </a:pPr>
            <a:r>
              <a:rPr>
                <a:solidFill>
                  <a:srgbClr val="F12922"/>
                </a:solidFill>
              </a:rPr>
              <a:t>Complications</a:t>
            </a:r>
            <a:r>
              <a:t> </a:t>
            </a:r>
          </a:p>
        </p:txBody>
      </p:sp>
      <p:graphicFrame>
        <p:nvGraphicFramePr>
          <p:cNvPr id="280" name="Table 280"/>
          <p:cNvGraphicFramePr/>
          <p:nvPr/>
        </p:nvGraphicFramePr>
        <p:xfrm>
          <a:off x="390061" y="2660650"/>
          <a:ext cx="11515296" cy="6587203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6637057"/>
                <a:gridCol w="5607147"/>
              </a:tblGrid>
              <a:tr h="1460253">
                <a:tc>
                  <a:txBody>
                    <a:bodyPr/>
                    <a:lstStyle/>
                    <a:p>
                      <a:pPr algn="l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000">
                          <a:solidFill>
                            <a:srgbClr val="6D6A67"/>
                          </a:solidFill>
                          <a:effectLst>
                            <a:outerShdw sx="100000" sy="100000" kx="0" ky="0" algn="b" rotWithShape="0" blurRad="25400" dist="12700" dir="5280000">
                              <a:srgbClr val="FFFFFF"/>
                            </a:outerShdw>
                          </a:effectLst>
                        </a:rPr>
                        <a:t>Infection, sepsis - fevers, chills, hypotension, tachycardia, confusion</a:t>
                      </a:r>
                    </a:p>
                  </a:txBody>
                  <a:tcPr marL="50800" marR="50800" marT="50800" marB="50800" anchor="t" anchorCtr="0" horzOverflow="overflow">
                    <a:lnL w="38100">
                      <a:solidFill>
                        <a:schemeClr val="accent1">
                          <a:hueOff val="228644"/>
                          <a:lumOff val="-9058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228644"/>
                          <a:lumOff val="-9058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228644"/>
                          <a:lumOff val="-9058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228644"/>
                          <a:lumOff val="-9058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3000">
                          <a:effectLst>
                            <a:outerShdw sx="100000" sy="100000" kx="0" ky="0" algn="b" rotWithShape="0" blurRad="25400" dist="12700" dir="5280000">
                              <a:srgbClr val="FFFFFF"/>
                            </a:outerShdw>
                          </a:effectLst>
                        </a:defRPr>
                      </a:pPr>
                    </a:p>
                  </a:txBody>
                  <a:tcPr marL="50800" marR="50800" marT="50800" marB="50800" anchor="t" anchorCtr="0" horzOverflow="overflow">
                    <a:lnL w="38100">
                      <a:solidFill>
                        <a:schemeClr val="accent1">
                          <a:hueOff val="228644"/>
                          <a:lumOff val="-9058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228644"/>
                          <a:lumOff val="-9058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228644"/>
                          <a:lumOff val="-9058"/>
                        </a:schemeClr>
                      </a:solidFill>
                      <a:miter lim="400000"/>
                    </a:lnT>
                  </a:tcPr>
                </a:tc>
              </a:tr>
              <a:tr h="1663700">
                <a:tc>
                  <a:txBody>
                    <a:bodyPr/>
                    <a:lstStyle/>
                    <a:p>
                      <a:pPr algn="l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000">
                          <a:solidFill>
                            <a:srgbClr val="6D6A67"/>
                          </a:solidFill>
                          <a:effectLst>
                            <a:outerShdw sx="100000" sy="100000" kx="0" ky="0" algn="b" rotWithShape="0" blurRad="25400" dist="12700" dir="5280000">
                              <a:srgbClr val="FFFFFF"/>
                            </a:outerShdw>
                          </a:effectLst>
                        </a:rPr>
                        <a:t>Pneumo/Hemothorax - dyspnea, hypoxia, tachycardia, restlessness, cyanosis, chest pain, dec. lung sounds</a:t>
                      </a:r>
                    </a:p>
                  </a:txBody>
                  <a:tcPr marL="50800" marR="50800" marT="50800" marB="50800" anchor="t" anchorCtr="0" horzOverflow="overflow">
                    <a:lnL w="38100">
                      <a:solidFill>
                        <a:schemeClr val="accent1">
                          <a:hueOff val="228644"/>
                          <a:lumOff val="-9058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228644"/>
                          <a:lumOff val="-9058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228644"/>
                          <a:lumOff val="-9058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228644"/>
                          <a:lumOff val="-9058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3000">
                          <a:effectLst>
                            <a:outerShdw sx="100000" sy="100000" kx="0" ky="0" algn="b" rotWithShape="0" blurRad="25400" dist="12700" dir="5280000">
                              <a:srgbClr val="FFFFFF"/>
                            </a:outerShdw>
                          </a:effectLst>
                        </a:defRPr>
                      </a:pPr>
                    </a:p>
                  </a:txBody>
                  <a:tcPr marL="50800" marR="50800" marT="50800" marB="50800" anchor="t" anchorCtr="0" horzOverflow="overflow">
                    <a:lnL w="38100">
                      <a:solidFill>
                        <a:schemeClr val="accent1">
                          <a:hueOff val="228644"/>
                          <a:lumOff val="-9058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228644"/>
                          <a:lumOff val="-9058"/>
                        </a:schemeClr>
                      </a:solidFill>
                      <a:miter lim="400000"/>
                    </a:lnR>
                  </a:tcPr>
                </a:tc>
              </a:tr>
              <a:tr h="1473200">
                <a:tc>
                  <a:txBody>
                    <a:bodyPr/>
                    <a:lstStyle/>
                    <a:p>
                      <a:pPr algn="l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700">
                          <a:solidFill>
                            <a:srgbClr val="6D6A67"/>
                          </a:solidFill>
                          <a:effectLst>
                            <a:outerShdw sx="100000" sy="100000" kx="0" ky="0" algn="b" rotWithShape="0" blurRad="25400" dist="12700" dir="5280000">
                              <a:srgbClr val="FFFFFF"/>
                            </a:outerShdw>
                          </a:effectLst>
                        </a:rPr>
                        <a:t>Air Embolism - dyspnea, chest pain, tachycardia, hypotension, anxiety, nausea, dizziness, and confusion.</a:t>
                      </a:r>
                    </a:p>
                  </a:txBody>
                  <a:tcPr marL="50800" marR="50800" marT="50800" marB="50800" anchor="t" anchorCtr="0" horzOverflow="overflow">
                    <a:lnL w="38100">
                      <a:solidFill>
                        <a:schemeClr val="accent1">
                          <a:hueOff val="228644"/>
                          <a:lumOff val="-9058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228644"/>
                          <a:lumOff val="-9058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228644"/>
                          <a:lumOff val="-9058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228644"/>
                          <a:lumOff val="-9058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3000">
                          <a:effectLst>
                            <a:outerShdw sx="100000" sy="100000" kx="0" ky="0" algn="b" rotWithShape="0" blurRad="25400" dist="12700" dir="5280000">
                              <a:srgbClr val="FFFFFF"/>
                            </a:outerShdw>
                          </a:effectLst>
                        </a:defRPr>
                      </a:pPr>
                    </a:p>
                  </a:txBody>
                  <a:tcPr marL="50800" marR="50800" marT="50800" marB="50800" anchor="t" anchorCtr="0" horzOverflow="overflow">
                    <a:lnL w="38100">
                      <a:solidFill>
                        <a:schemeClr val="accent1">
                          <a:hueOff val="228644"/>
                          <a:lumOff val="-9058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228644"/>
                          <a:lumOff val="-9058"/>
                        </a:schemeClr>
                      </a:solidFill>
                      <a:miter lim="400000"/>
                    </a:lnR>
                  </a:tcPr>
                </a:tc>
              </a:tr>
              <a:tr h="1460253">
                <a:tc>
                  <a:txBody>
                    <a:bodyPr/>
                    <a:lstStyle/>
                    <a:p>
                      <a:pPr algn="l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000">
                          <a:solidFill>
                            <a:srgbClr val="6D6A67"/>
                          </a:solidFill>
                          <a:effectLst>
                            <a:outerShdw sx="100000" sy="100000" kx="0" ky="0" algn="b" rotWithShape="0" blurRad="25400" dist="12700" dir="5280000">
                              <a:srgbClr val="FFFFFF"/>
                            </a:outerShdw>
                          </a:effectLst>
                        </a:rPr>
                        <a:t>Arrhythmias, bleeding, hematomas</a:t>
                      </a:r>
                    </a:p>
                  </a:txBody>
                  <a:tcPr marL="50800" marR="50800" marT="50800" marB="50800" anchor="t" anchorCtr="0" horzOverflow="overflow">
                    <a:lnL w="38100">
                      <a:solidFill>
                        <a:schemeClr val="accent1">
                          <a:hueOff val="228644"/>
                          <a:lumOff val="-9058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228644"/>
                          <a:lumOff val="-9058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228644"/>
                          <a:lumOff val="-9058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228644"/>
                          <a:lumOff val="-9058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3000">
                          <a:effectLst>
                            <a:outerShdw sx="100000" sy="100000" kx="0" ky="0" algn="b" rotWithShape="0" blurRad="25400" dist="12700" dir="5280000">
                              <a:srgbClr val="FFFFFF"/>
                            </a:outerShdw>
                          </a:effectLst>
                        </a:defRPr>
                      </a:pPr>
                    </a:p>
                  </a:txBody>
                  <a:tcPr marL="50800" marR="50800" marT="50800" marB="50800" anchor="t" anchorCtr="0" horzOverflow="overflow">
                    <a:lnL w="38100">
                      <a:solidFill>
                        <a:schemeClr val="accent1">
                          <a:hueOff val="228644"/>
                          <a:lumOff val="-9058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228644"/>
                          <a:lumOff val="-9058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228644"/>
                          <a:lumOff val="-9058"/>
                        </a:schemeClr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pic>
        <p:nvPicPr>
          <p:cNvPr id="281" name="42053127-50CA-4F69-A42A-B899C3C110FF-L0-001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74355" y="4779972"/>
            <a:ext cx="2593142" cy="1404619"/>
          </a:xfrm>
          <a:prstGeom prst="rect">
            <a:avLst/>
          </a:prstGeom>
          <a:ln w="12700">
            <a:miter lim="400000"/>
          </a:ln>
        </p:spPr>
      </p:pic>
      <p:pic>
        <p:nvPicPr>
          <p:cNvPr id="282" name="00E26971-7D70-49D7-B99E-629215669026-L0-001.jpe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203912" y="2803196"/>
            <a:ext cx="2081337" cy="1490449"/>
          </a:xfrm>
          <a:prstGeom prst="rect">
            <a:avLst/>
          </a:prstGeom>
          <a:ln w="12700">
            <a:miter lim="400000"/>
          </a:ln>
        </p:spPr>
      </p:pic>
      <p:pic>
        <p:nvPicPr>
          <p:cNvPr id="283" name="791A2BCB-9D14-4A6D-9120-CAF8AE8A4423-L0-001.jpeg"/>
          <p:cNvPicPr>
            <a:picLocks noChangeAspect="1"/>
          </p:cNvPicPr>
          <p:nvPr/>
        </p:nvPicPr>
        <p:blipFill>
          <a:blip r:embed="rId4">
            <a:extLst/>
          </a:blip>
          <a:srcRect l="26702" t="18400" r="10097" b="18400"/>
          <a:stretch>
            <a:fillRect/>
          </a:stretch>
        </p:blipFill>
        <p:spPr>
          <a:xfrm>
            <a:off x="9703979" y="2803196"/>
            <a:ext cx="1911047" cy="1434162"/>
          </a:xfrm>
          <a:prstGeom prst="rect">
            <a:avLst/>
          </a:prstGeom>
          <a:ln w="12700">
            <a:miter lim="400000"/>
          </a:ln>
        </p:spPr>
      </p:pic>
      <p:pic>
        <p:nvPicPr>
          <p:cNvPr id="284" name="6D4A55C4-5560-471F-8872-044BEC0EEE92-L0-001.gi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360407" y="4468822"/>
            <a:ext cx="1919359" cy="1933863"/>
          </a:xfrm>
          <a:prstGeom prst="rect">
            <a:avLst/>
          </a:prstGeom>
          <a:ln w="12700">
            <a:miter lim="400000"/>
          </a:ln>
        </p:spPr>
      </p:pic>
      <p:pic>
        <p:nvPicPr>
          <p:cNvPr id="285" name="916CAF2A-126A-4DE9-8E6F-8F5C5790907C-L0-001.jpe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7192635" y="6488042"/>
            <a:ext cx="3700149" cy="2084418"/>
          </a:xfrm>
          <a:prstGeom prst="rect">
            <a:avLst/>
          </a:prstGeom>
          <a:ln w="12700">
            <a:miter lim="400000"/>
          </a:ln>
        </p:spPr>
      </p:pic>
      <p:sp>
        <p:nvSpPr>
          <p:cNvPr id="286" name="Shape 286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60831">
              <a:defRPr spc="-122" sz="6144"/>
            </a:lvl1pPr>
          </a:lstStyle>
          <a:p>
            <a:pPr/>
            <a:r>
              <a:t>Central Line (alternatives)</a:t>
            </a:r>
          </a:p>
        </p:txBody>
      </p:sp>
      <p:sp>
        <p:nvSpPr>
          <p:cNvPr id="289" name="Shape 289"/>
          <p:cNvSpPr/>
          <p:nvPr>
            <p:ph type="body" sz="quarter" idx="1"/>
          </p:nvPr>
        </p:nvSpPr>
        <p:spPr>
          <a:xfrm>
            <a:off x="6169532" y="345987"/>
            <a:ext cx="6667981" cy="2229026"/>
          </a:xfrm>
          <a:prstGeom prst="rect">
            <a:avLst/>
          </a:prstGeom>
        </p:spPr>
        <p:txBody>
          <a:bodyPr anchor="t"/>
          <a:lstStyle>
            <a:lvl1pPr marL="401052" indent="-401052"/>
          </a:lstStyle>
          <a:p>
            <a:pPr/>
            <a:r>
              <a:t>For patients requiring a prolonged placement of a central line, to reduce risks of infections and occurrence of complications</a:t>
            </a:r>
          </a:p>
        </p:txBody>
      </p:sp>
      <p:sp>
        <p:nvSpPr>
          <p:cNvPr id="290" name="Shape 290"/>
          <p:cNvSpPr/>
          <p:nvPr/>
        </p:nvSpPr>
        <p:spPr>
          <a:xfrm>
            <a:off x="511385" y="3145362"/>
            <a:ext cx="11982029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>
                <a:solidFill>
                  <a:srgbClr val="3373F9"/>
                </a:solidFill>
              </a:defRPr>
            </a:lvl1pPr>
          </a:lstStyle>
          <a:p>
            <a:pPr/>
            <a:r>
              <a:t>PICC - Peripherally Inserted Central Catheter </a:t>
            </a:r>
          </a:p>
        </p:txBody>
      </p:sp>
      <p:sp>
        <p:nvSpPr>
          <p:cNvPr id="291" name="Shape 291"/>
          <p:cNvSpPr/>
          <p:nvPr/>
        </p:nvSpPr>
        <p:spPr>
          <a:xfrm>
            <a:off x="483876" y="3775616"/>
            <a:ext cx="6468559" cy="5757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marL="381000" indent="-381000" algn="l" defTabSz="554990">
              <a:spcBef>
                <a:spcPts val="3600"/>
              </a:spcBef>
              <a:buClr>
                <a:srgbClr val="5C86B9"/>
              </a:buClr>
              <a:buSzPct val="70000"/>
              <a:buFont typeface="Zapf Dingbats"/>
              <a:buChar char="✤"/>
              <a:defRPr sz="2850">
                <a:solidFill>
                  <a:srgbClr val="000000"/>
                </a:solidFill>
              </a:defRPr>
            </a:pPr>
            <a:r>
              <a:t>also "percutaneous indwelling central catheter" inserted via US/fluoroscopy guidance</a:t>
            </a:r>
          </a:p>
          <a:p>
            <a:pPr marL="381000" indent="-381000" algn="l" defTabSz="554990">
              <a:spcBef>
                <a:spcPts val="3600"/>
              </a:spcBef>
              <a:buClr>
                <a:srgbClr val="5C86B9"/>
              </a:buClr>
              <a:buSzPct val="70000"/>
              <a:buFont typeface="Zapf Dingbats"/>
              <a:buChar char="✤"/>
              <a:defRPr sz="2850">
                <a:solidFill>
                  <a:srgbClr val="000000"/>
                </a:solidFill>
              </a:defRPr>
            </a:pPr>
            <a:r>
              <a:t>sites: cephalic, basilic, axillary v.</a:t>
            </a:r>
          </a:p>
          <a:p>
            <a:pPr marL="381000" indent="-381000" algn="l" defTabSz="554990">
              <a:spcBef>
                <a:spcPts val="3600"/>
              </a:spcBef>
              <a:buClr>
                <a:srgbClr val="5C86B9"/>
              </a:buClr>
              <a:buSzPct val="70000"/>
              <a:buFont typeface="Zapf Dingbats"/>
              <a:buChar char="✤"/>
              <a:defRPr sz="2850">
                <a:solidFill>
                  <a:srgbClr val="000000"/>
                </a:solidFill>
              </a:defRPr>
            </a:pPr>
            <a:r>
              <a:t>can use 6-12 mos</a:t>
            </a:r>
          </a:p>
          <a:p>
            <a:pPr marL="381000" indent="-381000" algn="l" defTabSz="554990">
              <a:spcBef>
                <a:spcPts val="3600"/>
              </a:spcBef>
              <a:buClr>
                <a:srgbClr val="5C86B9"/>
              </a:buClr>
              <a:buSzPct val="70000"/>
              <a:buFont typeface="Zapf Dingbats"/>
              <a:buChar char="✤"/>
              <a:defRPr sz="2850">
                <a:solidFill>
                  <a:srgbClr val="000000"/>
                </a:solidFill>
              </a:defRPr>
            </a:pPr>
            <a:r>
              <a:t>secured/sutured to prevent post-insertion movement</a:t>
            </a:r>
          </a:p>
          <a:p>
            <a:pPr marL="381000" indent="-381000" algn="l" defTabSz="554990">
              <a:spcBef>
                <a:spcPts val="3600"/>
              </a:spcBef>
              <a:buClr>
                <a:srgbClr val="5C86B9"/>
              </a:buClr>
              <a:buSzPct val="70000"/>
              <a:buFont typeface="Zapf Dingbats"/>
              <a:buChar char="✤"/>
              <a:defRPr sz="2850">
                <a:solidFill>
                  <a:srgbClr val="000000"/>
                </a:solidFill>
              </a:defRPr>
            </a:pPr>
            <a:r>
              <a:t>frequently flushed &amp; "locked"</a:t>
            </a:r>
          </a:p>
        </p:txBody>
      </p:sp>
      <p:pic>
        <p:nvPicPr>
          <p:cNvPr id="292" name="71872597-AB7F-4D28-BC32-2138ECC74B8F-L0-001.jpeg"/>
          <p:cNvPicPr>
            <a:picLocks noChangeAspect="1"/>
          </p:cNvPicPr>
          <p:nvPr/>
        </p:nvPicPr>
        <p:blipFill>
          <a:blip r:embed="rId2">
            <a:extLst/>
          </a:blip>
          <a:srcRect l="1234" t="0" r="1234" b="12950"/>
          <a:stretch>
            <a:fillRect/>
          </a:stretch>
        </p:blipFill>
        <p:spPr>
          <a:xfrm>
            <a:off x="7301930" y="3998257"/>
            <a:ext cx="4280484" cy="2393618"/>
          </a:xfrm>
          <a:prstGeom prst="rect">
            <a:avLst/>
          </a:prstGeom>
          <a:ln w="12700">
            <a:miter lim="400000"/>
          </a:ln>
        </p:spPr>
      </p:pic>
      <p:pic>
        <p:nvPicPr>
          <p:cNvPr id="293" name="A92BEA6C-94F9-4E79-8715-42D109F03A3A-L0-001.jpeg"/>
          <p:cNvPicPr>
            <a:picLocks noChangeAspect="1"/>
          </p:cNvPicPr>
          <p:nvPr/>
        </p:nvPicPr>
        <p:blipFill>
          <a:blip r:embed="rId3">
            <a:extLst/>
          </a:blip>
          <a:srcRect l="470" t="23081" r="470" b="18615"/>
          <a:stretch>
            <a:fillRect/>
          </a:stretch>
        </p:blipFill>
        <p:spPr>
          <a:xfrm>
            <a:off x="7287985" y="6634974"/>
            <a:ext cx="4250432" cy="2501650"/>
          </a:xfrm>
          <a:prstGeom prst="rect">
            <a:avLst/>
          </a:prstGeom>
          <a:ln w="12700">
            <a:miter lim="400000"/>
          </a:ln>
        </p:spPr>
      </p:pic>
      <p:sp>
        <p:nvSpPr>
          <p:cNvPr id="294" name="Shape 294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Shape 29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60831">
              <a:defRPr spc="-122" sz="6144"/>
            </a:lvl1pPr>
          </a:lstStyle>
          <a:p>
            <a:pPr/>
            <a:r>
              <a:t>Central Line (alternatives)</a:t>
            </a:r>
          </a:p>
        </p:txBody>
      </p:sp>
      <p:sp>
        <p:nvSpPr>
          <p:cNvPr id="297" name="Shape 297"/>
          <p:cNvSpPr/>
          <p:nvPr>
            <p:ph type="body" sz="quarter" idx="1"/>
          </p:nvPr>
        </p:nvSpPr>
        <p:spPr>
          <a:xfrm>
            <a:off x="6169532" y="345987"/>
            <a:ext cx="6667981" cy="2229026"/>
          </a:xfrm>
          <a:prstGeom prst="rect">
            <a:avLst/>
          </a:prstGeom>
        </p:spPr>
        <p:txBody>
          <a:bodyPr anchor="t"/>
          <a:lstStyle>
            <a:lvl1pPr marL="401052" indent="-401052"/>
          </a:lstStyle>
          <a:p>
            <a:pPr/>
            <a:r>
              <a:t>For patients requiring a prolonged placement of a central line, to reduce risks of infections and occurrence of complications</a:t>
            </a:r>
          </a:p>
        </p:txBody>
      </p:sp>
      <p:sp>
        <p:nvSpPr>
          <p:cNvPr id="298" name="Shape 298"/>
          <p:cNvSpPr/>
          <p:nvPr/>
        </p:nvSpPr>
        <p:spPr>
          <a:xfrm>
            <a:off x="511385" y="3145362"/>
            <a:ext cx="11982029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>
                <a:solidFill>
                  <a:srgbClr val="3373F9"/>
                </a:solidFill>
              </a:defRPr>
            </a:lvl1pPr>
          </a:lstStyle>
          <a:p>
            <a:pPr/>
            <a:r>
              <a:t>Tunneled Catheters (Broviac, Hickman)</a:t>
            </a:r>
          </a:p>
        </p:txBody>
      </p:sp>
      <p:sp>
        <p:nvSpPr>
          <p:cNvPr id="299" name="Shape 299"/>
          <p:cNvSpPr/>
          <p:nvPr/>
        </p:nvSpPr>
        <p:spPr>
          <a:xfrm>
            <a:off x="483876" y="3775616"/>
            <a:ext cx="6468559" cy="5757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marL="304800" indent="-304800" algn="l" defTabSz="443991">
              <a:spcBef>
                <a:spcPts val="2800"/>
              </a:spcBef>
              <a:buClr>
                <a:srgbClr val="5C86B9"/>
              </a:buClr>
              <a:buSzPct val="70000"/>
              <a:buFont typeface="Zapf Dingbats"/>
              <a:buChar char="✤"/>
              <a:defRPr sz="2280">
                <a:solidFill>
                  <a:srgbClr val="000000"/>
                </a:solidFill>
              </a:defRPr>
            </a:pPr>
            <a:r>
              <a:t>also "tunneled central line", it is tunneled under the skin, allows usage without a stick</a:t>
            </a:r>
          </a:p>
          <a:p>
            <a:pPr marL="304800" indent="-304800" algn="l" defTabSz="443991">
              <a:spcBef>
                <a:spcPts val="2800"/>
              </a:spcBef>
              <a:buClr>
                <a:srgbClr val="5C86B9"/>
              </a:buClr>
              <a:buSzPct val="70000"/>
              <a:buFont typeface="Zapf Dingbats"/>
              <a:buChar char="✤"/>
              <a:defRPr sz="2280">
                <a:solidFill>
                  <a:srgbClr val="000000"/>
                </a:solidFill>
              </a:defRPr>
            </a:pPr>
            <a:r>
              <a:t>placed surgically in OR</a:t>
            </a:r>
          </a:p>
          <a:p>
            <a:pPr marL="304800" indent="-304800" algn="l" defTabSz="443991">
              <a:spcBef>
                <a:spcPts val="2800"/>
              </a:spcBef>
              <a:buClr>
                <a:srgbClr val="5C86B9"/>
              </a:buClr>
              <a:buSzPct val="70000"/>
              <a:buFont typeface="Zapf Dingbats"/>
              <a:buChar char="✤"/>
              <a:defRPr sz="2280">
                <a:solidFill>
                  <a:srgbClr val="000000"/>
                </a:solidFill>
              </a:defRPr>
            </a:pPr>
            <a:r>
              <a:t>sites: common in neck (internal jugular), may also be in groin (femoral), liver (transhepatic), chest (subclavian) or back (translumbar).</a:t>
            </a:r>
          </a:p>
          <a:p>
            <a:pPr marL="304800" indent="-304800" algn="l" defTabSz="443991">
              <a:spcBef>
                <a:spcPts val="2800"/>
              </a:spcBef>
              <a:buClr>
                <a:srgbClr val="5C86B9"/>
              </a:buClr>
              <a:buSzPct val="70000"/>
              <a:buFont typeface="Zapf Dingbats"/>
              <a:buChar char="✤"/>
              <a:defRPr sz="2280">
                <a:solidFill>
                  <a:srgbClr val="000000"/>
                </a:solidFill>
              </a:defRPr>
            </a:pPr>
            <a:r>
              <a:t>cath has a (dacron) cuff to stabilize the device and prevent bacterial migration to bloodstream</a:t>
            </a:r>
          </a:p>
          <a:p>
            <a:pPr marL="304800" indent="-304800" algn="l" defTabSz="443991">
              <a:spcBef>
                <a:spcPts val="2800"/>
              </a:spcBef>
              <a:buClr>
                <a:srgbClr val="5C86B9"/>
              </a:buClr>
              <a:buSzPct val="70000"/>
              <a:buFont typeface="Zapf Dingbats"/>
              <a:buChar char="✤"/>
              <a:defRPr sz="2280">
                <a:solidFill>
                  <a:srgbClr val="000000"/>
                </a:solidFill>
              </a:defRPr>
            </a:pPr>
            <a:r>
              <a:t>2 surgical wounds: 1 near subclavian then exit wound in chest, exit site must be protected</a:t>
            </a:r>
          </a:p>
        </p:txBody>
      </p:sp>
      <p:pic>
        <p:nvPicPr>
          <p:cNvPr id="300" name="B93D130B-BB7F-45A0-8932-B002D7EFCA2B-L0-001.png"/>
          <p:cNvPicPr>
            <a:picLocks noChangeAspect="1"/>
          </p:cNvPicPr>
          <p:nvPr/>
        </p:nvPicPr>
        <p:blipFill>
          <a:blip r:embed="rId2">
            <a:extLst/>
          </a:blip>
          <a:srcRect l="21582" t="24828" r="21582" b="17188"/>
          <a:stretch>
            <a:fillRect/>
          </a:stretch>
        </p:blipFill>
        <p:spPr>
          <a:xfrm>
            <a:off x="7281414" y="3876282"/>
            <a:ext cx="4720359" cy="2710406"/>
          </a:xfrm>
          <a:prstGeom prst="rect">
            <a:avLst/>
          </a:prstGeom>
          <a:ln w="12700">
            <a:miter lim="400000"/>
          </a:ln>
        </p:spPr>
      </p:pic>
      <p:pic>
        <p:nvPicPr>
          <p:cNvPr id="301" name="DA09DC88-EFF0-4F4E-A793-EDD357C8B859-L0-001.jpeg"/>
          <p:cNvPicPr>
            <a:picLocks noChangeAspect="1"/>
          </p:cNvPicPr>
          <p:nvPr/>
        </p:nvPicPr>
        <p:blipFill>
          <a:blip r:embed="rId3">
            <a:extLst/>
          </a:blip>
          <a:srcRect l="4472" t="44849" r="4472" b="17441"/>
          <a:stretch>
            <a:fillRect/>
          </a:stretch>
        </p:blipFill>
        <p:spPr>
          <a:xfrm>
            <a:off x="7261832" y="6784675"/>
            <a:ext cx="4669062" cy="2585421"/>
          </a:xfrm>
          <a:prstGeom prst="rect">
            <a:avLst/>
          </a:prstGeom>
          <a:ln w="12700">
            <a:miter lim="400000"/>
          </a:ln>
        </p:spPr>
      </p:pic>
      <p:sp>
        <p:nvSpPr>
          <p:cNvPr id="302" name="Shape 302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60831">
              <a:defRPr spc="-122" sz="6144"/>
            </a:lvl1pPr>
          </a:lstStyle>
          <a:p>
            <a:pPr/>
            <a:r>
              <a:t>Central Line (alternatives)</a:t>
            </a:r>
          </a:p>
        </p:txBody>
      </p:sp>
      <p:sp>
        <p:nvSpPr>
          <p:cNvPr id="305" name="Shape 305"/>
          <p:cNvSpPr/>
          <p:nvPr>
            <p:ph type="body" sz="quarter" idx="1"/>
          </p:nvPr>
        </p:nvSpPr>
        <p:spPr>
          <a:xfrm>
            <a:off x="6169532" y="345987"/>
            <a:ext cx="6667981" cy="2229026"/>
          </a:xfrm>
          <a:prstGeom prst="rect">
            <a:avLst/>
          </a:prstGeom>
        </p:spPr>
        <p:txBody>
          <a:bodyPr anchor="t"/>
          <a:lstStyle>
            <a:lvl1pPr marL="401052" indent="-401052"/>
          </a:lstStyle>
          <a:p>
            <a:pPr/>
            <a:r>
              <a:t>For patients requiring a prolonged placement of a central line, to reduce risks of infections and occurrence of complications</a:t>
            </a:r>
          </a:p>
        </p:txBody>
      </p:sp>
      <p:sp>
        <p:nvSpPr>
          <p:cNvPr id="306" name="Shape 306"/>
          <p:cNvSpPr/>
          <p:nvPr/>
        </p:nvSpPr>
        <p:spPr>
          <a:xfrm>
            <a:off x="737653" y="2894346"/>
            <a:ext cx="11767266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>
                <a:solidFill>
                  <a:srgbClr val="3373F9"/>
                </a:solidFill>
              </a:defRPr>
            </a:lvl1pPr>
          </a:lstStyle>
          <a:p>
            <a:pPr/>
            <a:r>
              <a:t>Implanted or Subcutaneous Ports (mediport, port-a-cath, infusapor)</a:t>
            </a:r>
          </a:p>
        </p:txBody>
      </p:sp>
      <p:sp>
        <p:nvSpPr>
          <p:cNvPr id="307" name="Shape 307"/>
          <p:cNvSpPr/>
          <p:nvPr/>
        </p:nvSpPr>
        <p:spPr>
          <a:xfrm>
            <a:off x="560577" y="3622214"/>
            <a:ext cx="6468559" cy="5757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marL="320842" indent="-320842" algn="l" defTabSz="467359">
              <a:spcBef>
                <a:spcPts val="3000"/>
              </a:spcBef>
              <a:buClr>
                <a:srgbClr val="5C86B9"/>
              </a:buClr>
              <a:buSzPct val="70000"/>
              <a:buFont typeface="Zapf Dingbats"/>
              <a:buChar char="✤"/>
              <a:defRPr sz="2400">
                <a:solidFill>
                  <a:srgbClr val="000000"/>
                </a:solidFill>
              </a:defRPr>
            </a:pPr>
            <a:r>
              <a:t> Surgically placed, are totally implanted into the subcutaneous tissue (tissue that is directly under the skin), most often on the chest. </a:t>
            </a:r>
          </a:p>
          <a:p>
            <a:pPr marL="320842" indent="-320842" algn="l" defTabSz="467359">
              <a:spcBef>
                <a:spcPts val="3000"/>
              </a:spcBef>
              <a:buClr>
                <a:srgbClr val="5C86B9"/>
              </a:buClr>
              <a:buSzPct val="70000"/>
              <a:buFont typeface="Zapf Dingbats"/>
              <a:buChar char="✤"/>
              <a:defRPr sz="2400">
                <a:solidFill>
                  <a:srgbClr val="000000"/>
                </a:solidFill>
              </a:defRPr>
            </a:pPr>
            <a:r>
              <a:t>A special “huber” (90 degree) needle is inserted through the skin and into the port by a medical professional before the port is used. </a:t>
            </a:r>
          </a:p>
          <a:p>
            <a:pPr marL="320842" indent="-320842" algn="l" defTabSz="467359">
              <a:spcBef>
                <a:spcPts val="3000"/>
              </a:spcBef>
              <a:buClr>
                <a:srgbClr val="5C86B9"/>
              </a:buClr>
              <a:buSzPct val="70000"/>
              <a:buFont typeface="Zapf Dingbats"/>
              <a:buChar char="✤"/>
              <a:defRPr sz="2400">
                <a:solidFill>
                  <a:srgbClr val="000000"/>
                </a:solidFill>
              </a:defRPr>
            </a:pPr>
            <a:r>
              <a:t>When it is “accessed,” a dressing is required, similar to an external catheter. When not being used, it is out of sight and needs no special care</a:t>
            </a:r>
          </a:p>
        </p:txBody>
      </p:sp>
      <p:pic>
        <p:nvPicPr>
          <p:cNvPr id="308" name="D2DE5F84-698F-44C3-9154-7189C714EC4C-L0-001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213600" y="3909093"/>
            <a:ext cx="5183512" cy="5183513"/>
          </a:xfrm>
          <a:prstGeom prst="rect">
            <a:avLst/>
          </a:prstGeom>
          <a:ln w="12700">
            <a:miter lim="400000"/>
          </a:ln>
        </p:spPr>
      </p:pic>
      <p:sp>
        <p:nvSpPr>
          <p:cNvPr id="309" name="Shape 309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Hemodynamics (Hæmodynamics)</a:t>
            </a:r>
          </a:p>
          <a:p>
            <a:pPr algn="ctr">
              <a:defRPr spc="0" sz="4500">
                <a:solidFill>
                  <a:srgbClr val="5C86B9"/>
                </a:solidFill>
              </a:defRPr>
            </a:pPr>
            <a:r>
              <a:t>Fluid dynamics of blood flow</a:t>
            </a:r>
          </a:p>
        </p:txBody>
      </p:sp>
      <p:sp>
        <p:nvSpPr>
          <p:cNvPr id="146" name="Shape 146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/>
          <a:p>
            <a:pPr marL="0" indent="0">
              <a:buClrTx/>
              <a:buSzTx/>
              <a:buFontTx/>
              <a:buNone/>
            </a:pPr>
            <a:r>
              <a:t>The goal of hemodynamic monitoring is to </a:t>
            </a:r>
            <a:r>
              <a:rPr>
                <a:solidFill>
                  <a:srgbClr val="F12922"/>
                </a:solidFill>
              </a:rPr>
              <a:t>maintain adequate tissue perfusion.</a:t>
            </a:r>
            <a:r>
              <a:t> </a:t>
            </a:r>
          </a:p>
          <a:p>
            <a:pPr marL="0" indent="0">
              <a:buClrTx/>
              <a:buSzTx/>
              <a:buFontTx/>
              <a:buNone/>
            </a:pPr>
            <a:r>
              <a:t>Classical hemodynamic monitoring is based on the invasive measurement of </a:t>
            </a:r>
            <a:r>
              <a:rPr u="sng"/>
              <a:t>systemic</a:t>
            </a:r>
            <a:r>
              <a:t>, </a:t>
            </a:r>
            <a:r>
              <a:rPr u="sng"/>
              <a:t>pulmonary arterial and venous pressures</a:t>
            </a:r>
            <a:r>
              <a:t>, and of </a:t>
            </a:r>
            <a:r>
              <a:rPr u="sng"/>
              <a:t>cardiac output</a:t>
            </a:r>
            <a:r>
              <a:t>. </a:t>
            </a:r>
          </a:p>
          <a:p>
            <a:pPr marL="0" indent="0">
              <a:buClrTx/>
              <a:buSzTx/>
              <a:buFontTx/>
              <a:buNone/>
            </a:pPr>
            <a:r>
              <a:t>Ex:  Since organ blood flow cannot be directly measured in clinical practice, arterial blood pressure is used, as estimate of adequacy of tissue perfusion.</a:t>
            </a:r>
          </a:p>
        </p:txBody>
      </p:sp>
      <p:sp>
        <p:nvSpPr>
          <p:cNvPr id="147" name="Shape 147"/>
          <p:cNvSpPr/>
          <p:nvPr>
            <p:ph type="sldNum" sz="quarter" idx="2"/>
          </p:nvPr>
        </p:nvSpPr>
        <p:spPr>
          <a:xfrm>
            <a:off x="12382499" y="9220200"/>
            <a:ext cx="215901" cy="355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" name="901906D1-DCA5-4E11-B454-5395979E5B0B-L0-001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4793" y="583745"/>
            <a:ext cx="5848414" cy="4386311"/>
          </a:xfrm>
          <a:prstGeom prst="rect">
            <a:avLst/>
          </a:prstGeom>
          <a:ln w="12700">
            <a:miter lim="400000"/>
          </a:ln>
        </p:spPr>
      </p:pic>
      <p:pic>
        <p:nvPicPr>
          <p:cNvPr id="312" name="6FC4257D-9C6F-4085-8C2A-0F42E804374F-L0-001.jpeg"/>
          <p:cNvPicPr>
            <a:picLocks noChangeAspect="1"/>
          </p:cNvPicPr>
          <p:nvPr/>
        </p:nvPicPr>
        <p:blipFill>
          <a:blip r:embed="rId3">
            <a:extLst/>
          </a:blip>
          <a:srcRect l="0" t="3898" r="29011" b="28860"/>
          <a:stretch>
            <a:fillRect/>
          </a:stretch>
        </p:blipFill>
        <p:spPr>
          <a:xfrm>
            <a:off x="6488851" y="592897"/>
            <a:ext cx="6148653" cy="4368052"/>
          </a:xfrm>
          <a:prstGeom prst="rect">
            <a:avLst/>
          </a:prstGeom>
          <a:ln w="12700">
            <a:miter lim="400000"/>
          </a:ln>
        </p:spPr>
      </p:pic>
      <p:pic>
        <p:nvPicPr>
          <p:cNvPr id="313" name="F7B5D4B6-9DC1-4595-8E18-28F707048239-L0-001.jpeg"/>
          <p:cNvPicPr>
            <a:picLocks noChangeAspect="1"/>
          </p:cNvPicPr>
          <p:nvPr/>
        </p:nvPicPr>
        <p:blipFill>
          <a:blip r:embed="rId4">
            <a:extLst/>
          </a:blip>
          <a:srcRect l="0" t="4934" r="6543" b="4934"/>
          <a:stretch>
            <a:fillRect/>
          </a:stretch>
        </p:blipFill>
        <p:spPr>
          <a:xfrm>
            <a:off x="4155660" y="5143178"/>
            <a:ext cx="3748283" cy="4449140"/>
          </a:xfrm>
          <a:prstGeom prst="rect">
            <a:avLst/>
          </a:prstGeom>
          <a:ln w="12700">
            <a:miter lim="400000"/>
          </a:ln>
        </p:spPr>
      </p:pic>
      <p:pic>
        <p:nvPicPr>
          <p:cNvPr id="314" name="E302AAFB-2A21-441C-9BA5-B9E26A8B04FB-L0-001.jpeg"/>
          <p:cNvPicPr>
            <a:picLocks noChangeAspect="1"/>
          </p:cNvPicPr>
          <p:nvPr/>
        </p:nvPicPr>
        <p:blipFill>
          <a:blip r:embed="rId5">
            <a:extLst/>
          </a:blip>
          <a:srcRect l="24838" t="8775" r="20400" b="8775"/>
          <a:stretch>
            <a:fillRect/>
          </a:stretch>
        </p:blipFill>
        <p:spPr>
          <a:xfrm>
            <a:off x="8011546" y="5116786"/>
            <a:ext cx="4501798" cy="4501799"/>
          </a:xfrm>
          <a:prstGeom prst="rect">
            <a:avLst/>
          </a:prstGeom>
          <a:ln w="12700">
            <a:miter lim="400000"/>
          </a:ln>
        </p:spPr>
      </p:pic>
      <p:pic>
        <p:nvPicPr>
          <p:cNvPr id="315" name="A9999BBA-62EA-4367-92BA-453E599ED8E3-L0-001.jpeg"/>
          <p:cNvPicPr>
            <a:picLocks noChangeAspect="1"/>
          </p:cNvPicPr>
          <p:nvPr/>
        </p:nvPicPr>
        <p:blipFill>
          <a:blip r:embed="rId6">
            <a:extLst/>
          </a:blip>
          <a:srcRect l="24780" t="4514" r="19190" b="4514"/>
          <a:stretch>
            <a:fillRect/>
          </a:stretch>
        </p:blipFill>
        <p:spPr>
          <a:xfrm>
            <a:off x="439775" y="5310858"/>
            <a:ext cx="3382428" cy="4113596"/>
          </a:xfrm>
          <a:prstGeom prst="rect">
            <a:avLst/>
          </a:prstGeom>
          <a:ln w="12700">
            <a:miter lim="400000"/>
          </a:ln>
        </p:spPr>
      </p:pic>
      <p:sp>
        <p:nvSpPr>
          <p:cNvPr id="316" name="Shape 316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Shape 31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60831">
              <a:defRPr spc="-122" sz="6144"/>
            </a:lvl1pPr>
          </a:lstStyle>
          <a:p>
            <a:pPr/>
            <a:r>
              <a:t>Pulmonary Artery Catheter </a:t>
            </a:r>
          </a:p>
        </p:txBody>
      </p:sp>
      <p:sp>
        <p:nvSpPr>
          <p:cNvPr id="319" name="Shape 319"/>
          <p:cNvSpPr/>
          <p:nvPr>
            <p:ph type="body" sz="half" idx="1"/>
          </p:nvPr>
        </p:nvSpPr>
        <p:spPr>
          <a:xfrm>
            <a:off x="224013" y="2984500"/>
            <a:ext cx="6054374" cy="6324600"/>
          </a:xfrm>
          <a:prstGeom prst="rect">
            <a:avLst/>
          </a:prstGeom>
        </p:spPr>
        <p:txBody>
          <a:bodyPr anchor="t"/>
          <a:lstStyle/>
          <a:p>
            <a:pPr marL="312821" indent="-312821" defTabSz="455675">
              <a:spcBef>
                <a:spcPts val="2900"/>
              </a:spcBef>
              <a:defRPr sz="2340"/>
            </a:pPr>
            <a:r>
              <a:t>"Swan-Ganz", PAC, "yellow snake" (inf.)</a:t>
            </a:r>
          </a:p>
          <a:p>
            <a:pPr marL="312821" indent="-312821" defTabSz="455675">
              <a:spcBef>
                <a:spcPts val="2900"/>
              </a:spcBef>
              <a:defRPr sz="2340"/>
            </a:pPr>
            <a:r>
              <a:t>directly measures RAP, PAP, PCWP; indirectly LAP</a:t>
            </a:r>
          </a:p>
          <a:p>
            <a:pPr marL="469231" indent="-469231" defTabSz="455675">
              <a:spcBef>
                <a:spcPts val="2900"/>
              </a:spcBef>
              <a:defRPr b="1" sz="3509"/>
            </a:pPr>
            <a:r>
              <a:t>PAP 8-20  (mean) or 15-30/5-15  (Pas/Pad)</a:t>
            </a:r>
          </a:p>
          <a:p>
            <a:pPr marL="312821" indent="-312821" defTabSz="455675">
              <a:spcBef>
                <a:spcPts val="2900"/>
              </a:spcBef>
              <a:defRPr sz="2340"/>
            </a:pPr>
            <a:r>
              <a:t>measures SvO2 and Cardiac Output</a:t>
            </a:r>
          </a:p>
          <a:p>
            <a:pPr marL="312821" indent="-312821" defTabSz="455675">
              <a:spcBef>
                <a:spcPts val="2900"/>
              </a:spcBef>
              <a:defRPr sz="2340"/>
            </a:pPr>
            <a:r>
              <a:t>permits pacing of atria &amp; ventricles</a:t>
            </a:r>
          </a:p>
          <a:p>
            <a:pPr marL="312821" indent="-312821" defTabSz="455675">
              <a:spcBef>
                <a:spcPts val="2900"/>
              </a:spcBef>
              <a:defRPr sz="2340"/>
            </a:pPr>
            <a:r>
              <a:rPr b="1">
                <a:solidFill>
                  <a:srgbClr val="F12922"/>
                </a:solidFill>
              </a:rPr>
              <a:t>diagnostic</a:t>
            </a:r>
            <a:r>
              <a:t>; it is used to detect heart failure or sepsis, monitor therapy, and evaluate the effects of drugs (therapeutic)</a:t>
            </a:r>
          </a:p>
        </p:txBody>
      </p:sp>
      <p:pic>
        <p:nvPicPr>
          <p:cNvPr id="320" name="92AB5BC6-98BA-40D6-9380-5D1CD66D0202-L0-001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85976" y="283741"/>
            <a:ext cx="6084592" cy="4563445"/>
          </a:xfrm>
          <a:prstGeom prst="rect">
            <a:avLst/>
          </a:prstGeom>
          <a:ln w="12700">
            <a:miter lim="400000"/>
          </a:ln>
        </p:spPr>
      </p:pic>
      <p:pic>
        <p:nvPicPr>
          <p:cNvPr id="321" name="DA84083F-8E03-4C59-A31F-BEF5E3AA465E-L0-001.jpeg"/>
          <p:cNvPicPr>
            <a:picLocks noChangeAspect="1"/>
          </p:cNvPicPr>
          <p:nvPr/>
        </p:nvPicPr>
        <p:blipFill>
          <a:blip r:embed="rId3">
            <a:extLst/>
          </a:blip>
          <a:srcRect l="5865" t="5865" r="5865" b="5865"/>
          <a:stretch>
            <a:fillRect/>
          </a:stretch>
        </p:blipFill>
        <p:spPr>
          <a:xfrm>
            <a:off x="6543921" y="5260736"/>
            <a:ext cx="5968701" cy="3788298"/>
          </a:xfrm>
          <a:prstGeom prst="rect">
            <a:avLst/>
          </a:prstGeom>
          <a:ln w="12700">
            <a:miter lim="400000"/>
          </a:ln>
        </p:spPr>
      </p:pic>
      <p:sp>
        <p:nvSpPr>
          <p:cNvPr id="322" name="Shape 322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Shape 32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60831">
              <a:defRPr spc="-122" sz="6144"/>
            </a:lvl1pPr>
          </a:lstStyle>
          <a:p>
            <a:pPr/>
            <a:r>
              <a:t>Pulmonary Artery Catheter </a:t>
            </a:r>
          </a:p>
        </p:txBody>
      </p:sp>
      <p:pic>
        <p:nvPicPr>
          <p:cNvPr id="325" name="981D4373-C3EC-4D33-95D8-D0C0D0BE26F3-L0-001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1258" y="3196686"/>
            <a:ext cx="5592135" cy="5323382"/>
          </a:xfrm>
          <a:prstGeom prst="rect">
            <a:avLst/>
          </a:prstGeom>
          <a:ln w="12700">
            <a:miter lim="400000"/>
          </a:ln>
        </p:spPr>
      </p:pic>
      <p:pic>
        <p:nvPicPr>
          <p:cNvPr id="326" name="1790F14C-ED4A-42EB-93C0-D085A158D267-L0-00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306290" y="454600"/>
            <a:ext cx="6295400" cy="8584637"/>
          </a:xfrm>
          <a:prstGeom prst="rect">
            <a:avLst/>
          </a:prstGeom>
          <a:ln w="12700">
            <a:miter lim="400000"/>
          </a:ln>
        </p:spPr>
      </p:pic>
      <p:sp>
        <p:nvSpPr>
          <p:cNvPr id="327" name="Shape 327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Shape 32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60831">
              <a:defRPr spc="-122" sz="6144"/>
            </a:lvl1pPr>
          </a:lstStyle>
          <a:p>
            <a:pPr/>
            <a:r>
              <a:t>Pulmonary Artery Catheter </a:t>
            </a:r>
          </a:p>
        </p:txBody>
      </p:sp>
      <p:pic>
        <p:nvPicPr>
          <p:cNvPr id="330" name="EDD2882D-FEAE-493D-AA9C-86475769BCC2-L0-001.jpeg"/>
          <p:cNvPicPr>
            <a:picLocks noChangeAspect="1"/>
          </p:cNvPicPr>
          <p:nvPr/>
        </p:nvPicPr>
        <p:blipFill>
          <a:blip r:embed="rId2">
            <a:extLst/>
          </a:blip>
          <a:srcRect l="0" t="0" r="0" b="12276"/>
          <a:stretch>
            <a:fillRect/>
          </a:stretch>
        </p:blipFill>
        <p:spPr>
          <a:xfrm>
            <a:off x="461364" y="3002081"/>
            <a:ext cx="11837788" cy="5316169"/>
          </a:xfrm>
          <a:prstGeom prst="rect">
            <a:avLst/>
          </a:prstGeom>
          <a:ln w="12700">
            <a:miter lim="400000"/>
          </a:ln>
        </p:spPr>
      </p:pic>
      <p:sp>
        <p:nvSpPr>
          <p:cNvPr id="331" name="Shape 331"/>
          <p:cNvSpPr/>
          <p:nvPr/>
        </p:nvSpPr>
        <p:spPr>
          <a:xfrm>
            <a:off x="782099" y="5553772"/>
            <a:ext cx="1822303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RA</a:t>
            </a:r>
          </a:p>
        </p:txBody>
      </p:sp>
      <p:sp>
        <p:nvSpPr>
          <p:cNvPr id="332" name="Shape 332"/>
          <p:cNvSpPr/>
          <p:nvPr/>
        </p:nvSpPr>
        <p:spPr>
          <a:xfrm>
            <a:off x="4063349" y="5553772"/>
            <a:ext cx="1822303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RV</a:t>
            </a:r>
          </a:p>
        </p:txBody>
      </p:sp>
      <p:sp>
        <p:nvSpPr>
          <p:cNvPr id="333" name="Shape 333"/>
          <p:cNvSpPr/>
          <p:nvPr/>
        </p:nvSpPr>
        <p:spPr>
          <a:xfrm>
            <a:off x="7007114" y="5553772"/>
            <a:ext cx="1822304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PA</a:t>
            </a:r>
          </a:p>
        </p:txBody>
      </p:sp>
      <p:sp>
        <p:nvSpPr>
          <p:cNvPr id="334" name="Shape 334"/>
          <p:cNvSpPr/>
          <p:nvPr/>
        </p:nvSpPr>
        <p:spPr>
          <a:xfrm>
            <a:off x="9674757" y="5355351"/>
            <a:ext cx="1822303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PCW</a:t>
            </a:r>
          </a:p>
        </p:txBody>
      </p:sp>
      <p:sp>
        <p:nvSpPr>
          <p:cNvPr id="335" name="Shape 335"/>
          <p:cNvSpPr/>
          <p:nvPr/>
        </p:nvSpPr>
        <p:spPr>
          <a:xfrm>
            <a:off x="839624" y="8263515"/>
            <a:ext cx="11325552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1" sz="2200"/>
            </a:lvl1pPr>
          </a:lstStyle>
          <a:p>
            <a:pPr/>
            <a:r>
              <a:t>right atrium                         right ventricle              pulmonary artery           capillary wedge</a:t>
            </a:r>
          </a:p>
        </p:txBody>
      </p:sp>
      <p:sp>
        <p:nvSpPr>
          <p:cNvPr id="336" name="Shape 336"/>
          <p:cNvSpPr/>
          <p:nvPr/>
        </p:nvSpPr>
        <p:spPr>
          <a:xfrm>
            <a:off x="7265170" y="774909"/>
            <a:ext cx="4762097" cy="162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Pressure tracings of the right side of the heart </a:t>
            </a:r>
          </a:p>
          <a:p>
            <a:pPr/>
            <a:r>
              <a:t>(</a:t>
            </a:r>
            <a:r>
              <a:rPr b="1"/>
              <a:t>waveforms</a:t>
            </a:r>
            <a:r>
              <a:t>) </a:t>
            </a:r>
          </a:p>
        </p:txBody>
      </p:sp>
      <p:sp>
        <p:nvSpPr>
          <p:cNvPr id="337" name="Shape 337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Shape 33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60831">
              <a:defRPr spc="-122" sz="6144"/>
            </a:lvl1pPr>
          </a:lstStyle>
          <a:p>
            <a:pPr/>
            <a:r>
              <a:t>Pulmonary Artery Catheter </a:t>
            </a:r>
          </a:p>
        </p:txBody>
      </p:sp>
      <p:sp>
        <p:nvSpPr>
          <p:cNvPr id="340" name="Shape 340"/>
          <p:cNvSpPr/>
          <p:nvPr/>
        </p:nvSpPr>
        <p:spPr>
          <a:xfrm>
            <a:off x="361154" y="2916565"/>
            <a:ext cx="12160785" cy="65079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marL="401052" indent="-401052" algn="l">
              <a:spcBef>
                <a:spcPts val="3800"/>
              </a:spcBef>
              <a:buClr>
                <a:srgbClr val="5C86B9"/>
              </a:buClr>
              <a:buSzPct val="70000"/>
              <a:buFont typeface="Zapf Dingbats"/>
              <a:buChar char="✤"/>
              <a:defRPr>
                <a:solidFill>
                  <a:srgbClr val="000000"/>
                </a:solidFill>
              </a:defRPr>
            </a:pPr>
            <a:r>
              <a:t>Pt potentially hemodynamically unstable (often on bed rest)</a:t>
            </a:r>
          </a:p>
          <a:p>
            <a:pPr algn="l">
              <a:spcBef>
                <a:spcPts val="3800"/>
              </a:spcBef>
              <a:defRPr>
                <a:solidFill>
                  <a:srgbClr val="000000"/>
                </a:solidFill>
              </a:defRPr>
            </a:pPr>
          </a:p>
          <a:p>
            <a:pPr algn="l">
              <a:spcBef>
                <a:spcPts val="3800"/>
              </a:spcBef>
              <a:defRPr>
                <a:solidFill>
                  <a:srgbClr val="000000"/>
                </a:solidFill>
              </a:defRPr>
            </a:pPr>
          </a:p>
          <a:p>
            <a:pPr algn="l">
              <a:spcBef>
                <a:spcPts val="3800"/>
              </a:spcBef>
              <a:defRPr>
                <a:solidFill>
                  <a:srgbClr val="000000"/>
                </a:solidFill>
              </a:defRPr>
            </a:pPr>
          </a:p>
          <a:p>
            <a:pPr algn="l">
              <a:spcBef>
                <a:spcPts val="3800"/>
              </a:spcBef>
              <a:defRPr>
                <a:solidFill>
                  <a:srgbClr val="000000"/>
                </a:solidFill>
              </a:defRPr>
            </a:pPr>
          </a:p>
          <a:p>
            <a:pPr marL="401052" indent="-401052" algn="l">
              <a:spcBef>
                <a:spcPts val="3800"/>
              </a:spcBef>
              <a:buClr>
                <a:srgbClr val="5C86B9"/>
              </a:buClr>
              <a:buSzPct val="70000"/>
              <a:buFont typeface="Zapf Dingbats"/>
              <a:buChar char="✤"/>
              <a:defRPr>
                <a:solidFill>
                  <a:srgbClr val="000000"/>
                </a:solidFill>
              </a:defRPr>
            </a:pPr>
            <a:r>
              <a:t>Pt needs continuous invasive monitoring i.e. 1-2 wks (ok seated Thera-ex, bed to chair, rarely closely supervised on stationary bike)</a:t>
            </a:r>
          </a:p>
        </p:txBody>
      </p:sp>
      <p:sp>
        <p:nvSpPr>
          <p:cNvPr id="341" name="Shape 341"/>
          <p:cNvSpPr/>
          <p:nvPr/>
        </p:nvSpPr>
        <p:spPr>
          <a:xfrm>
            <a:off x="2754852" y="3905899"/>
            <a:ext cx="7495096" cy="3086101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500">
                <a:solidFill>
                  <a:srgbClr val="FFFFFF"/>
                </a:solidFill>
              </a:defRPr>
            </a:pPr>
            <a:r>
              <a:t>right ventricular failure</a:t>
            </a:r>
          </a:p>
          <a:p>
            <a:pPr>
              <a:defRPr sz="3500">
                <a:solidFill>
                  <a:srgbClr val="FFFFFF"/>
                </a:solidFill>
              </a:defRPr>
            </a:pPr>
            <a:r>
              <a:t>pulmonary hypertension</a:t>
            </a:r>
          </a:p>
          <a:p>
            <a:pPr>
              <a:defRPr sz="3500">
                <a:solidFill>
                  <a:srgbClr val="FFFFFF"/>
                </a:solidFill>
              </a:defRPr>
            </a:pPr>
            <a:r>
              <a:t>weaning failure of cardiac origin</a:t>
            </a:r>
          </a:p>
          <a:p>
            <a:pPr>
              <a:defRPr sz="3500">
                <a:solidFill>
                  <a:srgbClr val="FFFFFF"/>
                </a:solidFill>
              </a:defRPr>
            </a:pPr>
            <a:r>
              <a:t>post-cardiac surgery</a:t>
            </a:r>
          </a:p>
          <a:p>
            <a:pPr>
              <a:defRPr sz="3500">
                <a:solidFill>
                  <a:srgbClr val="FFFFFF"/>
                </a:solidFill>
              </a:defRPr>
            </a:pPr>
            <a:r>
              <a:t>pending heart transplants</a:t>
            </a:r>
          </a:p>
        </p:txBody>
      </p:sp>
      <p:sp>
        <p:nvSpPr>
          <p:cNvPr id="342" name="Shape 342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Shape 344"/>
          <p:cNvSpPr/>
          <p:nvPr>
            <p:ph type="title"/>
          </p:nvPr>
        </p:nvSpPr>
        <p:spPr>
          <a:prstGeom prst="rect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txBody>
          <a:bodyPr/>
          <a:lstStyle>
            <a:lvl1pPr algn="ctr">
              <a:defRPr b="1">
                <a:solidFill>
                  <a:srgbClr val="F2E933"/>
                </a:solidFill>
              </a:defRPr>
            </a:lvl1pPr>
          </a:lstStyle>
          <a:p>
            <a:pPr/>
            <a:r>
              <a:t>Pulmonary Artery Catheter</a:t>
            </a:r>
          </a:p>
        </p:txBody>
      </p:sp>
      <p:pic>
        <p:nvPicPr>
          <p:cNvPr id="345" name="58ED1D72-B8D5-4293-839B-BA636831CA2A-L0-001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23559" y="3300795"/>
            <a:ext cx="8357682" cy="5359255"/>
          </a:xfrm>
          <a:prstGeom prst="rect">
            <a:avLst/>
          </a:prstGeom>
          <a:ln w="12700">
            <a:miter lim="400000"/>
          </a:ln>
        </p:spPr>
      </p:pic>
      <p:sp>
        <p:nvSpPr>
          <p:cNvPr id="346" name="Shape 346"/>
          <p:cNvSpPr/>
          <p:nvPr/>
        </p:nvSpPr>
        <p:spPr>
          <a:xfrm>
            <a:off x="349575" y="2415685"/>
            <a:ext cx="12305651" cy="299557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47" name="Shape 347"/>
          <p:cNvSpPr/>
          <p:nvPr/>
        </p:nvSpPr>
        <p:spPr>
          <a:xfrm>
            <a:off x="303554" y="5243556"/>
            <a:ext cx="1920341" cy="1061290"/>
          </a:xfrm>
          <a:prstGeom prst="rightArrow">
            <a:avLst>
              <a:gd name="adj1" fmla="val 33330"/>
              <a:gd name="adj2" fmla="val 68442"/>
            </a:avLst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48" name="Shape 348"/>
          <p:cNvSpPr/>
          <p:nvPr/>
        </p:nvSpPr>
        <p:spPr>
          <a:xfrm>
            <a:off x="10675933" y="5593072"/>
            <a:ext cx="588595" cy="7747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800">
                <a:solidFill>
                  <a:srgbClr val="FEFB4B"/>
                </a:solidFill>
                <a:latin typeface="PingFang HK Regular"/>
                <a:ea typeface="PingFang HK Regular"/>
                <a:cs typeface="PingFang HK Regular"/>
                <a:sym typeface="PingFang HK Regular"/>
              </a:defRPr>
            </a:lvl1pPr>
          </a:lstStyle>
          <a:p>
            <a:pPr/>
            <a:r>
              <a:t>0)</a:t>
            </a:r>
          </a:p>
        </p:txBody>
      </p:sp>
      <p:sp>
        <p:nvSpPr>
          <p:cNvPr id="349" name="Shape 349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Shape 351"/>
          <p:cNvSpPr/>
          <p:nvPr>
            <p:ph type="title"/>
          </p:nvPr>
        </p:nvSpPr>
        <p:spPr>
          <a:xfrm>
            <a:off x="355600" y="444500"/>
            <a:ext cx="11147317" cy="2044700"/>
          </a:xfrm>
          <a:prstGeom prst="rect">
            <a:avLst/>
          </a:prstGeom>
        </p:spPr>
        <p:txBody>
          <a:bodyPr/>
          <a:lstStyle/>
          <a:p>
            <a:pPr/>
            <a:r>
              <a:t>Mobilizing with PAC</a:t>
            </a:r>
          </a:p>
        </p:txBody>
      </p:sp>
      <p:sp>
        <p:nvSpPr>
          <p:cNvPr id="352" name="Shape 352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53" name="Shape 353"/>
          <p:cNvSpPr/>
          <p:nvPr/>
        </p:nvSpPr>
        <p:spPr>
          <a:xfrm>
            <a:off x="501547" y="3001537"/>
            <a:ext cx="12001707" cy="61359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marL="401052" indent="-401052" algn="l">
              <a:spcBef>
                <a:spcPts val="3800"/>
              </a:spcBef>
              <a:buClr>
                <a:srgbClr val="5C86B9"/>
              </a:buClr>
              <a:buSzPct val="70000"/>
              <a:buFont typeface="Zapf Dingbats"/>
              <a:buChar char="✤"/>
              <a:defRPr b="1">
                <a:solidFill>
                  <a:srgbClr val="A2110D"/>
                </a:solidFill>
              </a:defRPr>
            </a:pPr>
            <a:r>
              <a:t>When this line is present, mobilization, if necessary, must be undertaken by an experienced clinician after it has been determined that Pt is hemodynamically stable.</a:t>
            </a:r>
          </a:p>
          <a:p>
            <a:pPr marL="401052" indent="-401052" algn="l">
              <a:spcBef>
                <a:spcPts val="3800"/>
              </a:spcBef>
              <a:buClr>
                <a:srgbClr val="5C86B9"/>
              </a:buClr>
              <a:buSzPct val="70000"/>
              <a:buFont typeface="Zapf Dingbats"/>
              <a:buChar char="✤"/>
              <a:defRPr>
                <a:solidFill>
                  <a:srgbClr val="000000"/>
                </a:solidFill>
              </a:defRPr>
            </a:pPr>
            <a:r>
              <a:rPr b="1" u="sng"/>
              <a:t>PA line must be locked</a:t>
            </a:r>
            <a:r>
              <a:t> to prevent catheter tip from advancing</a:t>
            </a:r>
          </a:p>
          <a:p>
            <a:pPr marL="401052" indent="-401052" algn="l">
              <a:spcBef>
                <a:spcPts val="3800"/>
              </a:spcBef>
              <a:buClr>
                <a:srgbClr val="5C86B9"/>
              </a:buClr>
              <a:buSzPct val="70000"/>
              <a:buFont typeface="Zapf Dingbats"/>
              <a:buChar char="✤"/>
              <a:defRPr>
                <a:solidFill>
                  <a:srgbClr val="000000"/>
                </a:solidFill>
              </a:defRPr>
            </a:pPr>
            <a:r>
              <a:t>Avoid ROM &amp; therapeutic exercise to the ipsilateral shoulder.  Movement of the PA line may cause arrhythmias, intravascular  ulnar injury, or the line becomes dislodged</a:t>
            </a:r>
          </a:p>
          <a:p>
            <a:pPr marL="401052" indent="-401052" algn="l">
              <a:spcBef>
                <a:spcPts val="3800"/>
              </a:spcBef>
              <a:buClr>
                <a:srgbClr val="5C86B9"/>
              </a:buClr>
              <a:buSzPct val="70000"/>
              <a:buFont typeface="Zapf Dingbats"/>
              <a:buChar char="✤"/>
              <a:defRPr>
                <a:solidFill>
                  <a:srgbClr val="000000"/>
                </a:solidFill>
              </a:defRPr>
            </a:pPr>
            <a:r>
              <a:t>Monitor the waveforms &amp; Pt clinical response/appearance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Shape 355"/>
          <p:cNvSpPr/>
          <p:nvPr>
            <p:ph type="title"/>
          </p:nvPr>
        </p:nvSpPr>
        <p:spPr>
          <a:xfrm>
            <a:off x="355600" y="444500"/>
            <a:ext cx="12293600" cy="1816227"/>
          </a:xfrm>
          <a:prstGeom prst="rect">
            <a:avLst/>
          </a:prstGeom>
        </p:spPr>
        <p:txBody>
          <a:bodyPr/>
          <a:lstStyle/>
          <a:p>
            <a:pPr>
              <a:defRPr b="1" spc="-168" sz="8400"/>
            </a:pPr>
            <a:r>
              <a:rPr>
                <a:solidFill>
                  <a:srgbClr val="F12922"/>
                </a:solidFill>
              </a:rPr>
              <a:t>Complications</a:t>
            </a:r>
            <a:r>
              <a:t> </a:t>
            </a:r>
          </a:p>
        </p:txBody>
      </p:sp>
      <p:graphicFrame>
        <p:nvGraphicFramePr>
          <p:cNvPr id="356" name="Table 356"/>
          <p:cNvGraphicFramePr/>
          <p:nvPr/>
        </p:nvGraphicFramePr>
        <p:xfrm>
          <a:off x="390061" y="2660650"/>
          <a:ext cx="11515296" cy="6587203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6637057"/>
                <a:gridCol w="5607147"/>
              </a:tblGrid>
              <a:tr h="1460253">
                <a:tc>
                  <a:txBody>
                    <a:bodyPr/>
                    <a:lstStyle/>
                    <a:p>
                      <a:pPr algn="l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000">
                          <a:solidFill>
                            <a:srgbClr val="6D6A67"/>
                          </a:solidFill>
                          <a:effectLst>
                            <a:outerShdw sx="100000" sy="100000" kx="0" ky="0" algn="b" rotWithShape="0" blurRad="25400" dist="12700" dir="5280000">
                              <a:srgbClr val="FFFFFF"/>
                            </a:outerShdw>
                          </a:effectLst>
                        </a:rPr>
                        <a:t>Vessel rupture - catheter tip advances into pulmonary artery</a:t>
                      </a:r>
                    </a:p>
                  </a:txBody>
                  <a:tcPr marL="50800" marR="50800" marT="50800" marB="50800" anchor="t" anchorCtr="0" horzOverflow="overflow">
                    <a:lnL w="38100">
                      <a:solidFill>
                        <a:schemeClr val="accent1">
                          <a:hueOff val="228644"/>
                          <a:lumOff val="-9058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228644"/>
                          <a:lumOff val="-9058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228644"/>
                          <a:lumOff val="-9058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228644"/>
                          <a:lumOff val="-9058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3000">
                          <a:effectLst>
                            <a:outerShdw sx="100000" sy="100000" kx="0" ky="0" algn="b" rotWithShape="0" blurRad="25400" dist="12700" dir="5280000">
                              <a:srgbClr val="FFFFFF"/>
                            </a:outerShdw>
                          </a:effectLst>
                        </a:defRPr>
                      </a:pPr>
                    </a:p>
                  </a:txBody>
                  <a:tcPr marL="50800" marR="50800" marT="50800" marB="50800" anchor="t" anchorCtr="0" horzOverflow="overflow">
                    <a:lnL w="38100">
                      <a:solidFill>
                        <a:schemeClr val="accent1">
                          <a:hueOff val="228644"/>
                          <a:lumOff val="-9058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228644"/>
                          <a:lumOff val="-9058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228644"/>
                          <a:lumOff val="-9058"/>
                        </a:schemeClr>
                      </a:solidFill>
                      <a:miter lim="400000"/>
                    </a:lnT>
                  </a:tcPr>
                </a:tc>
              </a:tr>
              <a:tr h="1663700">
                <a:tc>
                  <a:txBody>
                    <a:bodyPr/>
                    <a:lstStyle/>
                    <a:p>
                      <a:pPr algn="l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000">
                          <a:solidFill>
                            <a:srgbClr val="6D6A67"/>
                          </a:solidFill>
                          <a:effectLst>
                            <a:outerShdw sx="100000" sy="100000" kx="0" ky="0" algn="b" rotWithShape="0" blurRad="25400" dist="12700" dir="5280000">
                              <a:srgbClr val="FFFFFF"/>
                            </a:outerShdw>
                          </a:effectLst>
                        </a:rPr>
                        <a:t>lethal arrhythmias if SA node stimulated, valve damage</a:t>
                      </a:r>
                    </a:p>
                  </a:txBody>
                  <a:tcPr marL="50800" marR="50800" marT="50800" marB="50800" anchor="t" anchorCtr="0" horzOverflow="overflow">
                    <a:lnL w="38100">
                      <a:solidFill>
                        <a:schemeClr val="accent1">
                          <a:hueOff val="228644"/>
                          <a:lumOff val="-9058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228644"/>
                          <a:lumOff val="-9058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228644"/>
                          <a:lumOff val="-9058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228644"/>
                          <a:lumOff val="-9058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3000">
                          <a:effectLst>
                            <a:outerShdw sx="100000" sy="100000" kx="0" ky="0" algn="b" rotWithShape="0" blurRad="25400" dist="12700" dir="5280000">
                              <a:srgbClr val="FFFFFF"/>
                            </a:outerShdw>
                          </a:effectLst>
                        </a:defRPr>
                      </a:pPr>
                    </a:p>
                  </a:txBody>
                  <a:tcPr marL="50800" marR="50800" marT="50800" marB="50800" anchor="t" anchorCtr="0" horzOverflow="overflow">
                    <a:lnL w="38100">
                      <a:solidFill>
                        <a:schemeClr val="accent1">
                          <a:hueOff val="228644"/>
                          <a:lumOff val="-9058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228644"/>
                          <a:lumOff val="-9058"/>
                        </a:schemeClr>
                      </a:solidFill>
                      <a:miter lim="400000"/>
                    </a:lnR>
                  </a:tcPr>
                </a:tc>
              </a:tr>
              <a:tr h="1473200">
                <a:tc>
                  <a:txBody>
                    <a:bodyPr/>
                    <a:lstStyle/>
                    <a:p>
                      <a:pPr algn="l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000">
                          <a:solidFill>
                            <a:srgbClr val="6D6A67"/>
                          </a:solidFill>
                          <a:effectLst>
                            <a:outerShdw sx="100000" sy="100000" kx="0" ky="0" algn="b" rotWithShape="0" blurRad="25400" dist="12700" dir="5280000">
                              <a:srgbClr val="FFFFFF"/>
                            </a:outerShdw>
                          </a:effectLst>
                        </a:rPr>
                        <a:t>Air embolism, hypotension, hypoxia, pulmonary infarction</a:t>
                      </a:r>
                    </a:p>
                  </a:txBody>
                  <a:tcPr marL="50800" marR="50800" marT="50800" marB="50800" anchor="t" anchorCtr="0" horzOverflow="overflow">
                    <a:lnL w="38100">
                      <a:solidFill>
                        <a:schemeClr val="accent1">
                          <a:hueOff val="228644"/>
                          <a:lumOff val="-9058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228644"/>
                          <a:lumOff val="-9058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228644"/>
                          <a:lumOff val="-9058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228644"/>
                          <a:lumOff val="-9058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3000">
                          <a:effectLst>
                            <a:outerShdw sx="100000" sy="100000" kx="0" ky="0" algn="b" rotWithShape="0" blurRad="25400" dist="12700" dir="5280000">
                              <a:srgbClr val="FFFFFF"/>
                            </a:outerShdw>
                          </a:effectLst>
                        </a:defRPr>
                      </a:pPr>
                    </a:p>
                  </a:txBody>
                  <a:tcPr marL="50800" marR="50800" marT="50800" marB="50800" anchor="t" anchorCtr="0" horzOverflow="overflow">
                    <a:lnL w="38100">
                      <a:solidFill>
                        <a:schemeClr val="accent1">
                          <a:hueOff val="228644"/>
                          <a:lumOff val="-9058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228644"/>
                          <a:lumOff val="-9058"/>
                        </a:schemeClr>
                      </a:solidFill>
                      <a:miter lim="400000"/>
                    </a:lnR>
                  </a:tcPr>
                </a:tc>
              </a:tr>
              <a:tr h="1460253">
                <a:tc>
                  <a:txBody>
                    <a:bodyPr/>
                    <a:lstStyle/>
                    <a:p>
                      <a:pPr algn="l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000">
                          <a:solidFill>
                            <a:srgbClr val="6D6A67"/>
                          </a:solidFill>
                          <a:effectLst>
                            <a:outerShdw sx="100000" sy="100000" kx="0" ky="0" algn="b" rotWithShape="0" blurRad="25400" dist="12700" dir="5280000">
                              <a:srgbClr val="FFFFFF"/>
                            </a:outerShdw>
                          </a:effectLst>
                        </a:rPr>
                        <a:t>(Late) Knotting, endocarditis </a:t>
                      </a:r>
                    </a:p>
                  </a:txBody>
                  <a:tcPr marL="50800" marR="50800" marT="50800" marB="50800" anchor="t" anchorCtr="0" horzOverflow="overflow">
                    <a:lnL w="38100">
                      <a:solidFill>
                        <a:schemeClr val="accent1">
                          <a:hueOff val="228644"/>
                          <a:lumOff val="-9058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228644"/>
                          <a:lumOff val="-9058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228644"/>
                          <a:lumOff val="-9058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228644"/>
                          <a:lumOff val="-9058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3000">
                          <a:effectLst>
                            <a:outerShdw sx="100000" sy="100000" kx="0" ky="0" algn="b" rotWithShape="0" blurRad="25400" dist="12700" dir="5280000">
                              <a:srgbClr val="FFFFFF"/>
                            </a:outerShdw>
                          </a:effectLst>
                        </a:defRPr>
                      </a:pPr>
                    </a:p>
                  </a:txBody>
                  <a:tcPr marL="50800" marR="50800" marT="50800" marB="50800" anchor="t" anchorCtr="0" horzOverflow="overflow">
                    <a:lnL w="38100">
                      <a:solidFill>
                        <a:schemeClr val="accent1">
                          <a:hueOff val="228644"/>
                          <a:lumOff val="-9058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228644"/>
                          <a:lumOff val="-9058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228644"/>
                          <a:lumOff val="-9058"/>
                        </a:schemeClr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357" name="Shape 357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58" name="13956500-CF18-4D73-B2B6-059D1D9F532A-L0-001.jpeg"/>
          <p:cNvPicPr>
            <a:picLocks noChangeAspect="1"/>
          </p:cNvPicPr>
          <p:nvPr/>
        </p:nvPicPr>
        <p:blipFill>
          <a:blip r:embed="rId2">
            <a:extLst/>
          </a:blip>
          <a:srcRect l="20525" t="3427" r="0" b="7167"/>
          <a:stretch>
            <a:fillRect/>
          </a:stretch>
        </p:blipFill>
        <p:spPr>
          <a:xfrm>
            <a:off x="7160829" y="2870200"/>
            <a:ext cx="3024332" cy="3155596"/>
          </a:xfrm>
          <a:prstGeom prst="rect">
            <a:avLst/>
          </a:prstGeom>
          <a:ln w="12700">
            <a:miter lim="400000"/>
          </a:ln>
        </p:spPr>
      </p:pic>
      <p:pic>
        <p:nvPicPr>
          <p:cNvPr id="359" name="EEC38954-3BAC-46F9-A521-3FB3894A357B-L0-001.jpeg"/>
          <p:cNvPicPr>
            <a:picLocks noChangeAspect="1"/>
          </p:cNvPicPr>
          <p:nvPr/>
        </p:nvPicPr>
        <p:blipFill>
          <a:blip r:embed="rId3">
            <a:extLst/>
          </a:blip>
          <a:srcRect l="28532" t="0" r="11788" b="15394"/>
          <a:stretch>
            <a:fillRect/>
          </a:stretch>
        </p:blipFill>
        <p:spPr>
          <a:xfrm>
            <a:off x="10185099" y="6192245"/>
            <a:ext cx="2252115" cy="2252114"/>
          </a:xfrm>
          <a:prstGeom prst="rect">
            <a:avLst/>
          </a:prstGeom>
          <a:ln w="12700">
            <a:miter lim="400000"/>
          </a:ln>
        </p:spPr>
      </p:pic>
      <p:pic>
        <p:nvPicPr>
          <p:cNvPr id="360" name="4A557360-56D7-49B0-87D6-C9929DD92596-L0-001.gif"/>
          <p:cNvPicPr>
            <a:picLocks noChangeAspect="1"/>
          </p:cNvPicPr>
          <p:nvPr/>
        </p:nvPicPr>
        <p:blipFill>
          <a:blip r:embed="rId4">
            <a:extLst/>
          </a:blip>
          <a:srcRect l="50406" t="5553" r="4954" b="0"/>
          <a:stretch>
            <a:fillRect/>
          </a:stretch>
        </p:blipFill>
        <p:spPr>
          <a:xfrm>
            <a:off x="7111766" y="6273276"/>
            <a:ext cx="2902618" cy="2087079"/>
          </a:xfrm>
          <a:prstGeom prst="rect">
            <a:avLst/>
          </a:prstGeom>
          <a:ln w="12700">
            <a:miter lim="400000"/>
          </a:ln>
        </p:spPr>
      </p:pic>
      <p:pic>
        <p:nvPicPr>
          <p:cNvPr id="361" name="B4BF1A66-20C8-4E07-9D04-D67C617D3DE7-L0-001.png"/>
          <p:cNvPicPr>
            <a:picLocks noChangeAspect="1"/>
          </p:cNvPicPr>
          <p:nvPr/>
        </p:nvPicPr>
        <p:blipFill>
          <a:blip r:embed="rId5">
            <a:extLst/>
          </a:blip>
          <a:srcRect l="14520" t="30106" r="28451" b="11103"/>
          <a:stretch>
            <a:fillRect/>
          </a:stretch>
        </p:blipFill>
        <p:spPr>
          <a:xfrm rot="16200000">
            <a:off x="9933168" y="3249379"/>
            <a:ext cx="2995613" cy="23161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0" y="0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close/>
              </a:path>
            </a:pathLst>
          </a:cu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Shape 36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Chest Tubes </a:t>
            </a:r>
          </a:p>
        </p:txBody>
      </p:sp>
      <p:sp>
        <p:nvSpPr>
          <p:cNvPr id="364" name="Shape 364"/>
          <p:cNvSpPr/>
          <p:nvPr>
            <p:ph type="body" sz="half" idx="1"/>
          </p:nvPr>
        </p:nvSpPr>
        <p:spPr>
          <a:xfrm>
            <a:off x="224013" y="2984500"/>
            <a:ext cx="6054374" cy="6324600"/>
          </a:xfrm>
          <a:prstGeom prst="rect">
            <a:avLst/>
          </a:prstGeom>
        </p:spPr>
        <p:txBody>
          <a:bodyPr anchor="t"/>
          <a:lstStyle/>
          <a:p>
            <a:pPr marL="401052" indent="-401052"/>
            <a:r>
              <a:t>large catheters placed in the thoracic cavity</a:t>
            </a:r>
          </a:p>
          <a:p>
            <a:pPr marL="401052" indent="-401052"/>
            <a:r>
              <a:t>connected to a graduated collection reservoir at bedside</a:t>
            </a:r>
          </a:p>
          <a:p>
            <a:pPr marL="401052" indent="-401052"/>
            <a:r>
              <a:t>used to prevent reentry or remove air or fluid from pleural or mediastinal space, and provide negative intrapleural pressure</a:t>
            </a:r>
          </a:p>
        </p:txBody>
      </p:sp>
      <p:pic>
        <p:nvPicPr>
          <p:cNvPr id="365" name="F5A7DE8F-3FD0-4127-B79E-1E7F17BFE870-L0-001.jpeg"/>
          <p:cNvPicPr>
            <a:picLocks noChangeAspect="1"/>
          </p:cNvPicPr>
          <p:nvPr/>
        </p:nvPicPr>
        <p:blipFill>
          <a:blip r:embed="rId2">
            <a:extLst/>
          </a:blip>
          <a:srcRect l="12735" t="10806" r="12735" b="14665"/>
          <a:stretch>
            <a:fillRect/>
          </a:stretch>
        </p:blipFill>
        <p:spPr>
          <a:xfrm>
            <a:off x="6175587" y="5609557"/>
            <a:ext cx="6507070" cy="3660227"/>
          </a:xfrm>
          <a:prstGeom prst="rect">
            <a:avLst/>
          </a:prstGeom>
          <a:ln w="12700">
            <a:miter lim="400000"/>
          </a:ln>
        </p:spPr>
      </p:pic>
      <p:pic>
        <p:nvPicPr>
          <p:cNvPr id="366" name="B6DB6027-2737-4F72-93DC-81DFF945AB67-L0-001.jpeg"/>
          <p:cNvPicPr>
            <a:picLocks noChangeAspect="1"/>
          </p:cNvPicPr>
          <p:nvPr/>
        </p:nvPicPr>
        <p:blipFill>
          <a:blip r:embed="rId3">
            <a:extLst/>
          </a:blip>
          <a:srcRect l="314" t="314" r="314" b="10799"/>
          <a:stretch>
            <a:fillRect/>
          </a:stretch>
        </p:blipFill>
        <p:spPr>
          <a:xfrm>
            <a:off x="6219839" y="543771"/>
            <a:ext cx="6418526" cy="4593050"/>
          </a:xfrm>
          <a:prstGeom prst="rect">
            <a:avLst/>
          </a:prstGeom>
          <a:ln w="12700">
            <a:miter lim="400000"/>
          </a:ln>
        </p:spPr>
      </p:pic>
      <p:sp>
        <p:nvSpPr>
          <p:cNvPr id="367" name="Shape 367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Shape 36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Chest Tubes </a:t>
            </a:r>
          </a:p>
        </p:txBody>
      </p:sp>
      <p:sp>
        <p:nvSpPr>
          <p:cNvPr id="370" name="Shape 370"/>
          <p:cNvSpPr/>
          <p:nvPr>
            <p:ph type="body" sz="half" idx="1"/>
          </p:nvPr>
        </p:nvSpPr>
        <p:spPr>
          <a:xfrm>
            <a:off x="469456" y="3209293"/>
            <a:ext cx="5875014" cy="5875014"/>
          </a:xfrm>
          <a:prstGeom prst="rect">
            <a:avLst/>
          </a:prstGeom>
        </p:spPr>
        <p:txBody>
          <a:bodyPr anchor="t"/>
          <a:lstStyle/>
          <a:p>
            <a:pPr marL="401052" indent="-401052">
              <a:spcBef>
                <a:spcPts val="0"/>
              </a:spcBef>
              <a:defRPr>
                <a:solidFill>
                  <a:srgbClr val="324863"/>
                </a:solidFill>
              </a:defRPr>
            </a:pPr>
            <a:r>
              <a:t>Pneumothorax : Open or closed; simple or tension</a:t>
            </a:r>
          </a:p>
          <a:p>
            <a:pPr marL="401052" indent="-401052">
              <a:spcBef>
                <a:spcPts val="0"/>
              </a:spcBef>
              <a:defRPr>
                <a:solidFill>
                  <a:srgbClr val="324863"/>
                </a:solidFill>
              </a:defRPr>
            </a:pPr>
            <a:r>
              <a:t>Hemothorax</a:t>
            </a:r>
          </a:p>
          <a:p>
            <a:pPr marL="401052" indent="-401052">
              <a:spcBef>
                <a:spcPts val="0"/>
              </a:spcBef>
              <a:defRPr>
                <a:solidFill>
                  <a:srgbClr val="324863"/>
                </a:solidFill>
              </a:defRPr>
            </a:pPr>
            <a:r>
              <a:t>Hemopneumothorax</a:t>
            </a:r>
          </a:p>
          <a:p>
            <a:pPr marL="401052" indent="-401052">
              <a:spcBef>
                <a:spcPts val="0"/>
              </a:spcBef>
              <a:defRPr>
                <a:solidFill>
                  <a:srgbClr val="324863"/>
                </a:solidFill>
              </a:defRPr>
            </a:pPr>
            <a:r>
              <a:t>Hydrothorax</a:t>
            </a:r>
          </a:p>
          <a:p>
            <a:pPr marL="401052" indent="-401052">
              <a:spcBef>
                <a:spcPts val="0"/>
              </a:spcBef>
              <a:defRPr>
                <a:solidFill>
                  <a:srgbClr val="324863"/>
                </a:solidFill>
              </a:defRPr>
            </a:pPr>
            <a:r>
              <a:t>Chylothorax</a:t>
            </a:r>
          </a:p>
          <a:p>
            <a:pPr marL="401052" indent="-401052">
              <a:spcBef>
                <a:spcPts val="0"/>
              </a:spcBef>
              <a:defRPr>
                <a:solidFill>
                  <a:srgbClr val="324863"/>
                </a:solidFill>
              </a:defRPr>
            </a:pPr>
            <a:r>
              <a:t>Empyema</a:t>
            </a:r>
          </a:p>
          <a:p>
            <a:pPr marL="401052" indent="-401052">
              <a:spcBef>
                <a:spcPts val="0"/>
              </a:spcBef>
              <a:defRPr>
                <a:solidFill>
                  <a:srgbClr val="324863"/>
                </a:solidFill>
              </a:defRPr>
            </a:pPr>
            <a:r>
              <a:t>Pleural effusion</a:t>
            </a:r>
          </a:p>
          <a:p>
            <a:pPr marL="401052" indent="-401052">
              <a:spcBef>
                <a:spcPts val="0"/>
              </a:spcBef>
              <a:defRPr>
                <a:solidFill>
                  <a:srgbClr val="324863"/>
                </a:solidFill>
              </a:defRPr>
            </a:pPr>
            <a:r>
              <a:t>Patients with penetrating chest wall injury who are intubated or about to be intubated.</a:t>
            </a:r>
          </a:p>
        </p:txBody>
      </p:sp>
      <p:pic>
        <p:nvPicPr>
          <p:cNvPr id="371" name="F876198E-47A9-4A77-A30F-71CCF9CFBE54-L0-001.jpeg"/>
          <p:cNvPicPr>
            <a:picLocks noChangeAspect="1"/>
          </p:cNvPicPr>
          <p:nvPr/>
        </p:nvPicPr>
        <p:blipFill>
          <a:blip r:embed="rId2">
            <a:extLst/>
          </a:blip>
          <a:srcRect l="13293" t="16592" r="9633" b="6334"/>
          <a:stretch>
            <a:fillRect/>
          </a:stretch>
        </p:blipFill>
        <p:spPr>
          <a:xfrm>
            <a:off x="6597717" y="3875733"/>
            <a:ext cx="5813733" cy="4149118"/>
          </a:xfrm>
          <a:prstGeom prst="rect">
            <a:avLst/>
          </a:prstGeom>
          <a:ln w="12700">
            <a:miter lim="400000"/>
          </a:ln>
        </p:spPr>
      </p:pic>
      <p:sp>
        <p:nvSpPr>
          <p:cNvPr id="372" name="Shape 372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/>
          <p:nvPr>
            <p:ph type="body" idx="1"/>
          </p:nvPr>
        </p:nvSpPr>
        <p:spPr>
          <a:xfrm>
            <a:off x="347940" y="792530"/>
            <a:ext cx="12094158" cy="8720788"/>
          </a:xfrm>
          <a:prstGeom prst="rect">
            <a:avLst/>
          </a:prstGeom>
        </p:spPr>
        <p:txBody>
          <a:bodyPr anchor="t"/>
          <a:lstStyle/>
          <a:p>
            <a:pPr marL="0" indent="0" defTabSz="292100">
              <a:spcBef>
                <a:spcPts val="0"/>
              </a:spcBef>
              <a:buClrTx/>
              <a:buSzTx/>
              <a:buFontTx/>
              <a:buNone/>
              <a:defRPr sz="3200">
                <a:solidFill>
                  <a:srgbClr val="082938"/>
                </a:solidFill>
              </a:defRPr>
            </a:pPr>
          </a:p>
          <a:p>
            <a:pPr marL="0" indent="0" defTabSz="292100">
              <a:spcBef>
                <a:spcPts val="0"/>
              </a:spcBef>
              <a:buClrTx/>
              <a:buSzTx/>
              <a:buFontTx/>
              <a:buNone/>
              <a:defRPr sz="3200">
                <a:solidFill>
                  <a:srgbClr val="082938"/>
                </a:solidFill>
              </a:defRPr>
            </a:pPr>
            <a:r>
              <a:t>     </a:t>
            </a:r>
          </a:p>
          <a:p>
            <a:pPr marL="0" indent="0" defTabSz="292100">
              <a:spcBef>
                <a:spcPts val="0"/>
              </a:spcBef>
              <a:buClrTx/>
              <a:buSzTx/>
              <a:buFontTx/>
              <a:buNone/>
              <a:defRPr sz="3200">
                <a:solidFill>
                  <a:srgbClr val="082938"/>
                </a:solidFill>
              </a:defRPr>
            </a:pPr>
            <a:r>
              <a:t>     It is important for therapists to be capable of recognizing medical emergencies that require immediate treatment.  </a:t>
            </a:r>
          </a:p>
          <a:p>
            <a:pPr marL="0" indent="0" defTabSz="292100">
              <a:spcBef>
                <a:spcPts val="0"/>
              </a:spcBef>
              <a:buClrTx/>
              <a:buSzTx/>
              <a:buFontTx/>
              <a:buNone/>
              <a:defRPr sz="3200">
                <a:solidFill>
                  <a:srgbClr val="082938"/>
                </a:solidFill>
              </a:defRPr>
            </a:pPr>
          </a:p>
          <a:p>
            <a:pPr marL="0" indent="0" defTabSz="292100">
              <a:spcBef>
                <a:spcPts val="0"/>
              </a:spcBef>
              <a:buClrTx/>
              <a:buSzTx/>
              <a:buFontTx/>
              <a:buNone/>
              <a:defRPr sz="3200">
                <a:solidFill>
                  <a:srgbClr val="082938"/>
                </a:solidFill>
              </a:defRPr>
            </a:pPr>
            <a:r>
              <a:t>     Knowledge about </a:t>
            </a:r>
            <a:r>
              <a:rPr u="sng"/>
              <a:t>recognizing</a:t>
            </a:r>
            <a:r>
              <a:t> reasons for the presence of equipment, </a:t>
            </a:r>
            <a:r>
              <a:rPr u="sng"/>
              <a:t>interpreting</a:t>
            </a:r>
            <a:r>
              <a:t> the settings and readouts, and the ability to </a:t>
            </a:r>
            <a:r>
              <a:rPr u="sng"/>
              <a:t>assimilate</a:t>
            </a:r>
            <a:r>
              <a:t> the information with the correlating clinical picture  is essential for </a:t>
            </a:r>
            <a:r>
              <a:rPr u="sng"/>
              <a:t>providing safe interventions</a:t>
            </a:r>
            <a:r>
              <a:t> in the critical care setting. </a:t>
            </a:r>
          </a:p>
          <a:p>
            <a:pPr marL="0" indent="0" defTabSz="292100">
              <a:spcBef>
                <a:spcPts val="0"/>
              </a:spcBef>
              <a:buClrTx/>
              <a:buSzTx/>
              <a:buFontTx/>
              <a:buNone/>
              <a:defRPr sz="3200">
                <a:solidFill>
                  <a:srgbClr val="082938"/>
                </a:solidFill>
              </a:defRPr>
            </a:pPr>
          </a:p>
          <a:p>
            <a:pPr marL="0" indent="0" defTabSz="292100">
              <a:spcBef>
                <a:spcPts val="0"/>
              </a:spcBef>
              <a:buClrTx/>
              <a:buSzTx/>
              <a:buFontTx/>
              <a:buNone/>
              <a:defRPr sz="3200">
                <a:solidFill>
                  <a:srgbClr val="082938"/>
                </a:solidFill>
              </a:defRPr>
            </a:pPr>
            <a:r>
              <a:t>     Therapists must be capable of identifying the cause of an alarm and taking appropriate measures to correct the problem before silencing it during a treatment. </a:t>
            </a:r>
          </a:p>
          <a:p>
            <a:pPr marL="0" indent="0" defTabSz="292100">
              <a:spcBef>
                <a:spcPts val="0"/>
              </a:spcBef>
              <a:buClrTx/>
              <a:buSzTx/>
              <a:buFontTx/>
              <a:buNone/>
              <a:defRPr sz="3200">
                <a:solidFill>
                  <a:srgbClr val="082938"/>
                </a:solidFill>
              </a:defRPr>
            </a:pPr>
          </a:p>
        </p:txBody>
      </p:sp>
      <p:sp>
        <p:nvSpPr>
          <p:cNvPr id="150" name="Shape 150"/>
          <p:cNvSpPr/>
          <p:nvPr>
            <p:ph type="sldNum" sz="quarter" idx="2"/>
          </p:nvPr>
        </p:nvSpPr>
        <p:spPr>
          <a:xfrm>
            <a:off x="12382499" y="9220200"/>
            <a:ext cx="215901" cy="355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Shape 37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Chest Tubes </a:t>
            </a:r>
          </a:p>
        </p:txBody>
      </p:sp>
      <p:pic>
        <p:nvPicPr>
          <p:cNvPr id="375" name="82C71A7A-BCFF-4AC6-BEC4-57C77BAAE34A-L0-001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2593" y="2919738"/>
            <a:ext cx="3637240" cy="6454124"/>
          </a:xfrm>
          <a:prstGeom prst="rect">
            <a:avLst/>
          </a:prstGeom>
          <a:ln w="12700">
            <a:miter lim="400000"/>
          </a:ln>
        </p:spPr>
      </p:pic>
      <p:sp>
        <p:nvSpPr>
          <p:cNvPr id="376" name="Shape 376"/>
          <p:cNvSpPr/>
          <p:nvPr>
            <p:ph type="body" sz="half" idx="1"/>
          </p:nvPr>
        </p:nvSpPr>
        <p:spPr>
          <a:xfrm>
            <a:off x="4427225" y="2984500"/>
            <a:ext cx="7703445" cy="6324600"/>
          </a:xfrm>
          <a:prstGeom prst="rect">
            <a:avLst/>
          </a:prstGeom>
        </p:spPr>
        <p:txBody>
          <a:bodyPr anchor="t"/>
          <a:lstStyle/>
          <a:p>
            <a:pPr marL="376989" indent="-376989" defTabSz="549148">
              <a:spcBef>
                <a:spcPts val="3500"/>
              </a:spcBef>
              <a:defRPr sz="2820"/>
            </a:pPr>
            <a:r>
              <a:t>After thoracic surgery, chest tubes placed in mediastinum to drain the pericardium</a:t>
            </a:r>
          </a:p>
          <a:p>
            <a:pPr marL="376989" indent="-376989" defTabSz="549148">
              <a:spcBef>
                <a:spcPts val="3500"/>
              </a:spcBef>
              <a:defRPr sz="2820"/>
            </a:pPr>
            <a:r>
              <a:t>Expect 50-200 ml after surgery, and about 500 ml over the first 24 hours.  </a:t>
            </a:r>
            <a:r>
              <a:rPr u="sng">
                <a:solidFill>
                  <a:srgbClr val="A2110D"/>
                </a:solidFill>
              </a:rPr>
              <a:t>Report anything that </a:t>
            </a:r>
            <a:r>
              <a:rPr b="1" u="sng">
                <a:solidFill>
                  <a:srgbClr val="A2110D"/>
                </a:solidFill>
              </a:rPr>
              <a:t>exceeds 70 ml/hr</a:t>
            </a:r>
            <a:r>
              <a:t> after that</a:t>
            </a:r>
          </a:p>
          <a:p>
            <a:pPr marL="376989" indent="-376989" defTabSz="549148">
              <a:spcBef>
                <a:spcPts val="3500"/>
              </a:spcBef>
              <a:defRPr sz="2820"/>
            </a:pPr>
            <a:r>
              <a:t>When mobilizing, ensure that the Pt is premedicated for pain.  Don't be afraid to move the patient unless otherwise ordered, as </a:t>
            </a:r>
            <a:r>
              <a:rPr b="1"/>
              <a:t>position changes are essential to facilitate drainage, help avoid complications, and help make Pt more comfortable</a:t>
            </a:r>
            <a:r>
              <a:t> </a:t>
            </a:r>
          </a:p>
        </p:txBody>
      </p:sp>
      <p:sp>
        <p:nvSpPr>
          <p:cNvPr id="377" name="Shape 377"/>
          <p:cNvSpPr/>
          <p:nvPr/>
        </p:nvSpPr>
        <p:spPr>
          <a:xfrm>
            <a:off x="8755535" y="438150"/>
            <a:ext cx="3906366" cy="13731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b="1">
                <a:solidFill>
                  <a:schemeClr val="accent5">
                    <a:lumOff val="-6018"/>
                  </a:schemeClr>
                </a:solidFill>
              </a:defRPr>
            </a:pPr>
            <a:r>
              <a:rPr sz="5000"/>
              <a:t>Cardiac</a:t>
            </a:r>
            <a:r>
              <a:t> </a:t>
            </a:r>
          </a:p>
        </p:txBody>
      </p:sp>
      <p:sp>
        <p:nvSpPr>
          <p:cNvPr id="378" name="Shape 378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Shape 38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Chest Tubes </a:t>
            </a:r>
          </a:p>
        </p:txBody>
      </p:sp>
      <p:sp>
        <p:nvSpPr>
          <p:cNvPr id="381" name="Shape 381"/>
          <p:cNvSpPr/>
          <p:nvPr>
            <p:ph type="body" idx="1"/>
          </p:nvPr>
        </p:nvSpPr>
        <p:spPr>
          <a:xfrm>
            <a:off x="4611308" y="2736850"/>
            <a:ext cx="7668712" cy="6702789"/>
          </a:xfrm>
          <a:prstGeom prst="rect">
            <a:avLst/>
          </a:prstGeom>
        </p:spPr>
        <p:txBody>
          <a:bodyPr anchor="t"/>
          <a:lstStyle/>
          <a:p>
            <a:pPr marL="352926" indent="-352926" defTabSz="514095">
              <a:spcBef>
                <a:spcPts val="3300"/>
              </a:spcBef>
              <a:defRPr sz="2640"/>
            </a:pPr>
            <a:r>
              <a:t>In non-surgical situations, commonly inserted in 6th ICS in mid, or posterior axillary line</a:t>
            </a:r>
          </a:p>
          <a:p>
            <a:pPr marL="352926" indent="-352926" defTabSz="514095">
              <a:spcBef>
                <a:spcPts val="3300"/>
              </a:spcBef>
              <a:defRPr sz="2640"/>
            </a:pPr>
            <a:r>
              <a:t>Apical chest tubes generally drain air</a:t>
            </a:r>
          </a:p>
          <a:p>
            <a:pPr marL="352926" indent="-352926" defTabSz="514095">
              <a:spcBef>
                <a:spcPts val="3300"/>
              </a:spcBef>
              <a:defRPr sz="2640"/>
            </a:pPr>
            <a:r>
              <a:t>Expect 100-300 ml during first 3 hrs after pleural insertion. It declines after 2 hrs, amounting to 500-1000 ml in first 24 hrs</a:t>
            </a:r>
          </a:p>
          <a:p>
            <a:pPr marL="352926" indent="-352926" defTabSz="514095">
              <a:spcBef>
                <a:spcPts val="3300"/>
              </a:spcBef>
              <a:defRPr sz="2640"/>
            </a:pPr>
            <a:r>
              <a:t>Crackling or "rice crispies" palpation near dressing or insertion site is a sign of subcutaneous emphysema.  This is air that gets trapped beneath the skin. A possible cause of this is a poor seal at the chest-tube insertion site.</a:t>
            </a:r>
          </a:p>
        </p:txBody>
      </p:sp>
      <p:sp>
        <p:nvSpPr>
          <p:cNvPr id="382" name="Shape 382"/>
          <p:cNvSpPr/>
          <p:nvPr/>
        </p:nvSpPr>
        <p:spPr>
          <a:xfrm>
            <a:off x="8755535" y="438150"/>
            <a:ext cx="3906366" cy="13731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b="1">
                <a:solidFill>
                  <a:schemeClr val="accent5">
                    <a:lumOff val="-6018"/>
                  </a:schemeClr>
                </a:solidFill>
              </a:defRPr>
            </a:pPr>
            <a:r>
              <a:rPr sz="5000"/>
              <a:t>Pleural</a:t>
            </a:r>
            <a:r>
              <a:t> </a:t>
            </a:r>
          </a:p>
        </p:txBody>
      </p:sp>
      <p:pic>
        <p:nvPicPr>
          <p:cNvPr id="383" name="C75EBA59-AA85-420F-836C-DEE1584A2E41-L0-001.jpeg"/>
          <p:cNvPicPr>
            <a:picLocks noChangeAspect="1"/>
          </p:cNvPicPr>
          <p:nvPr/>
        </p:nvPicPr>
        <p:blipFill>
          <a:blip r:embed="rId2">
            <a:extLst/>
          </a:blip>
          <a:srcRect l="0" t="0" r="0" b="4772"/>
          <a:stretch>
            <a:fillRect/>
          </a:stretch>
        </p:blipFill>
        <p:spPr>
          <a:xfrm>
            <a:off x="300738" y="2743326"/>
            <a:ext cx="4200017" cy="3572960"/>
          </a:xfrm>
          <a:prstGeom prst="rect">
            <a:avLst/>
          </a:prstGeom>
          <a:ln w="12700">
            <a:miter lim="400000"/>
          </a:ln>
        </p:spPr>
      </p:pic>
      <p:pic>
        <p:nvPicPr>
          <p:cNvPr id="384" name="262A28BC-5BDA-4D56-A14F-BBDF73BAA2E2-L0-001.jpe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0918" y="6570388"/>
            <a:ext cx="4139769" cy="2967374"/>
          </a:xfrm>
          <a:prstGeom prst="rect">
            <a:avLst/>
          </a:prstGeom>
          <a:ln w="12700">
            <a:miter lim="400000"/>
          </a:ln>
        </p:spPr>
      </p:pic>
      <p:sp>
        <p:nvSpPr>
          <p:cNvPr id="385" name="Shape 385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Shape 38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Chest Tubes </a:t>
            </a:r>
          </a:p>
        </p:txBody>
      </p:sp>
      <p:pic>
        <p:nvPicPr>
          <p:cNvPr id="388" name="2FFCD22B-2CD9-4BAD-858B-495EBD72B407-L0-001.png"/>
          <p:cNvPicPr>
            <a:picLocks noChangeAspect="1"/>
          </p:cNvPicPr>
          <p:nvPr/>
        </p:nvPicPr>
        <p:blipFill>
          <a:blip r:embed="rId2">
            <a:extLst/>
          </a:blip>
          <a:srcRect l="1309" t="0" r="1309" b="0"/>
          <a:stretch>
            <a:fillRect/>
          </a:stretch>
        </p:blipFill>
        <p:spPr>
          <a:xfrm>
            <a:off x="503832" y="2868017"/>
            <a:ext cx="5520119" cy="6557731"/>
          </a:xfrm>
          <a:prstGeom prst="rect">
            <a:avLst/>
          </a:prstGeom>
          <a:ln w="12700">
            <a:miter lim="400000"/>
          </a:ln>
        </p:spPr>
      </p:pic>
      <p:pic>
        <p:nvPicPr>
          <p:cNvPr id="389" name="08EA8567-33F1-4F2C-935D-20AFE1941C24-L0-001.jpeg"/>
          <p:cNvPicPr>
            <a:picLocks noChangeAspect="1"/>
          </p:cNvPicPr>
          <p:nvPr/>
        </p:nvPicPr>
        <p:blipFill>
          <a:blip r:embed="rId3">
            <a:extLst/>
          </a:blip>
          <a:srcRect l="49363" t="22895" r="3178" b="4319"/>
          <a:stretch>
            <a:fillRect/>
          </a:stretch>
        </p:blipFill>
        <p:spPr>
          <a:xfrm>
            <a:off x="6779150" y="2578554"/>
            <a:ext cx="5611609" cy="6461477"/>
          </a:xfrm>
          <a:prstGeom prst="rect">
            <a:avLst/>
          </a:prstGeom>
          <a:ln w="12700">
            <a:miter lim="400000"/>
          </a:ln>
        </p:spPr>
      </p:pic>
      <p:sp>
        <p:nvSpPr>
          <p:cNvPr id="390" name="Shape 390"/>
          <p:cNvSpPr/>
          <p:nvPr/>
        </p:nvSpPr>
        <p:spPr>
          <a:xfrm>
            <a:off x="5649611" y="7575265"/>
            <a:ext cx="2020052" cy="800507"/>
          </a:xfrm>
          <a:prstGeom prst="rightArrow">
            <a:avLst>
              <a:gd name="adj1" fmla="val 32000"/>
              <a:gd name="adj2" fmla="val 79521"/>
            </a:avLst>
          </a:prstGeom>
          <a:blipFill>
            <a:blip r:embed="rId4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91" name="Shape 391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Shape 393"/>
          <p:cNvSpPr/>
          <p:nvPr>
            <p:ph type="title"/>
          </p:nvPr>
        </p:nvSpPr>
        <p:spPr>
          <a:xfrm>
            <a:off x="355600" y="444500"/>
            <a:ext cx="11147317" cy="2044700"/>
          </a:xfrm>
          <a:prstGeom prst="rect">
            <a:avLst/>
          </a:prstGeom>
        </p:spPr>
        <p:txBody>
          <a:bodyPr/>
          <a:lstStyle/>
          <a:p>
            <a:pPr/>
            <a:r>
              <a:t>Mobilizing with Chest Tubes</a:t>
            </a:r>
          </a:p>
        </p:txBody>
      </p:sp>
      <p:sp>
        <p:nvSpPr>
          <p:cNvPr id="394" name="Shape 394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95" name="Shape 395"/>
          <p:cNvSpPr/>
          <p:nvPr/>
        </p:nvSpPr>
        <p:spPr>
          <a:xfrm>
            <a:off x="551697" y="2997326"/>
            <a:ext cx="11901406" cy="609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401052" indent="-401052" algn="l">
              <a:spcBef>
                <a:spcPts val="3800"/>
              </a:spcBef>
              <a:buClr>
                <a:srgbClr val="5C86B9"/>
              </a:buClr>
              <a:buSzPct val="70000"/>
              <a:buFont typeface="Zapf Dingbats"/>
              <a:buChar char="✤"/>
              <a:defRPr>
                <a:solidFill>
                  <a:srgbClr val="000000"/>
                </a:solidFill>
              </a:defRPr>
            </a:pPr>
            <a:r>
              <a:t>Ensure Pt is premedicated for pain</a:t>
            </a:r>
          </a:p>
          <a:p>
            <a:pPr marL="401052" indent="-401052" algn="l">
              <a:spcBef>
                <a:spcPts val="3800"/>
              </a:spcBef>
              <a:buClr>
                <a:srgbClr val="5C86B9"/>
              </a:buClr>
              <a:buSzPct val="70000"/>
              <a:buFont typeface="Zapf Dingbats"/>
              <a:buChar char="✤"/>
              <a:defRPr>
                <a:solidFill>
                  <a:srgbClr val="000000"/>
                </a:solidFill>
              </a:defRPr>
            </a:pPr>
            <a:r>
              <a:t>Always keep chest tube drainage system below the chest level/incision, and ensure it is upright at all times, don't let it tip!</a:t>
            </a:r>
          </a:p>
          <a:p>
            <a:pPr marL="401052" indent="-401052" algn="l">
              <a:spcBef>
                <a:spcPts val="3800"/>
              </a:spcBef>
              <a:buClr>
                <a:srgbClr val="5C86B9"/>
              </a:buClr>
              <a:buSzPct val="70000"/>
              <a:buFont typeface="Zapf Dingbats"/>
              <a:buChar char="✤"/>
              <a:defRPr>
                <a:solidFill>
                  <a:srgbClr val="000000"/>
                </a:solidFill>
              </a:defRPr>
            </a:pPr>
            <a:r>
              <a:t>Check for air leaks (air bubbles will be present in the underwater seal)</a:t>
            </a:r>
          </a:p>
          <a:p>
            <a:pPr marL="401052" indent="-401052" algn="l">
              <a:spcBef>
                <a:spcPts val="3800"/>
              </a:spcBef>
              <a:buClr>
                <a:srgbClr val="5C86B9"/>
              </a:buClr>
              <a:buSzPct val="70000"/>
              <a:buFont typeface="Zapf Dingbats"/>
              <a:buChar char="✤"/>
              <a:defRPr>
                <a:solidFill>
                  <a:srgbClr val="000000"/>
                </a:solidFill>
              </a:defRPr>
            </a:pPr>
            <a:r>
              <a:t>Always discuss with MD or RN prior to disconnecting suction (i.e., wall vs water seal, clamping)</a:t>
            </a:r>
          </a:p>
          <a:p>
            <a:pPr marL="401052" indent="-401052" algn="l">
              <a:spcBef>
                <a:spcPts val="3800"/>
              </a:spcBef>
              <a:buClr>
                <a:srgbClr val="5C86B9"/>
              </a:buClr>
              <a:buSzPct val="70000"/>
              <a:buFont typeface="Zapf Dingbats"/>
              <a:buChar char="✤"/>
              <a:defRPr>
                <a:solidFill>
                  <a:srgbClr val="000000"/>
                </a:solidFill>
              </a:defRPr>
            </a:pPr>
            <a:r>
              <a:t>After CT removed, HOLD therapy until radiograph rules out PTX.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Shape 397"/>
          <p:cNvSpPr/>
          <p:nvPr>
            <p:ph type="title"/>
          </p:nvPr>
        </p:nvSpPr>
        <p:spPr>
          <a:xfrm>
            <a:off x="355600" y="444500"/>
            <a:ext cx="12293600" cy="1816227"/>
          </a:xfrm>
          <a:prstGeom prst="rect">
            <a:avLst/>
          </a:prstGeom>
        </p:spPr>
        <p:txBody>
          <a:bodyPr/>
          <a:lstStyle/>
          <a:p>
            <a:pPr>
              <a:defRPr b="1" spc="-168" sz="8400"/>
            </a:pPr>
            <a:r>
              <a:rPr>
                <a:solidFill>
                  <a:srgbClr val="F12922"/>
                </a:solidFill>
              </a:rPr>
              <a:t>Complications</a:t>
            </a:r>
            <a:r>
              <a:t> </a:t>
            </a:r>
          </a:p>
        </p:txBody>
      </p:sp>
      <p:sp>
        <p:nvSpPr>
          <p:cNvPr id="398" name="Shape 398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99" name="Shape 399"/>
          <p:cNvSpPr/>
          <p:nvPr/>
        </p:nvSpPr>
        <p:spPr>
          <a:xfrm>
            <a:off x="7315201" y="3954871"/>
            <a:ext cx="5018961" cy="50189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marL="332873" indent="-332873" algn="l" defTabSz="484886">
              <a:spcBef>
                <a:spcPts val="3100"/>
              </a:spcBef>
              <a:buClr>
                <a:srgbClr val="5C86B9"/>
              </a:buClr>
              <a:buSzPct val="70000"/>
              <a:buFont typeface="Zapf Dingbats"/>
              <a:buChar char="✤"/>
              <a:defRPr sz="2490">
                <a:solidFill>
                  <a:srgbClr val="000000"/>
                </a:solidFill>
              </a:defRPr>
            </a:pPr>
            <a:r>
              <a:t>Increased RR</a:t>
            </a:r>
          </a:p>
          <a:p>
            <a:pPr marL="332873" indent="-332873" algn="l" defTabSz="484886">
              <a:spcBef>
                <a:spcPts val="3100"/>
              </a:spcBef>
              <a:buClr>
                <a:srgbClr val="5C86B9"/>
              </a:buClr>
              <a:buSzPct val="70000"/>
              <a:buFont typeface="Zapf Dingbats"/>
              <a:buChar char="✤"/>
              <a:defRPr sz="2490">
                <a:solidFill>
                  <a:srgbClr val="000000"/>
                </a:solidFill>
              </a:defRPr>
            </a:pPr>
            <a:r>
              <a:t>Nasal flaring</a:t>
            </a:r>
          </a:p>
          <a:p>
            <a:pPr marL="332873" indent="-332873" algn="l" defTabSz="484886">
              <a:spcBef>
                <a:spcPts val="3100"/>
              </a:spcBef>
              <a:buClr>
                <a:srgbClr val="5C86B9"/>
              </a:buClr>
              <a:buSzPct val="70000"/>
              <a:buFont typeface="Zapf Dingbats"/>
              <a:buChar char="✤"/>
              <a:defRPr sz="2490">
                <a:solidFill>
                  <a:srgbClr val="000000"/>
                </a:solidFill>
              </a:defRPr>
            </a:pPr>
            <a:r>
              <a:t>Intercostal &amp; sternal retractions</a:t>
            </a:r>
          </a:p>
          <a:p>
            <a:pPr marL="332873" indent="-332873" algn="l" defTabSz="484886">
              <a:spcBef>
                <a:spcPts val="3100"/>
              </a:spcBef>
              <a:buClr>
                <a:srgbClr val="5C86B9"/>
              </a:buClr>
              <a:buSzPct val="70000"/>
              <a:buFont typeface="Zapf Dingbats"/>
              <a:buChar char="✤"/>
              <a:defRPr sz="2490">
                <a:solidFill>
                  <a:srgbClr val="000000"/>
                </a:solidFill>
              </a:defRPr>
            </a:pPr>
            <a:r>
              <a:t>Visible expression of distress</a:t>
            </a:r>
          </a:p>
          <a:p>
            <a:pPr marL="332873" indent="-332873" algn="l" defTabSz="484886">
              <a:spcBef>
                <a:spcPts val="3100"/>
              </a:spcBef>
              <a:buClr>
                <a:srgbClr val="5C86B9"/>
              </a:buClr>
              <a:buSzPct val="70000"/>
              <a:buFont typeface="Zapf Dingbats"/>
              <a:buChar char="✤"/>
              <a:defRPr sz="2490">
                <a:solidFill>
                  <a:srgbClr val="000000"/>
                </a:solidFill>
              </a:defRPr>
            </a:pPr>
            <a:r>
              <a:t>Increased use of neck accessories</a:t>
            </a:r>
          </a:p>
          <a:p>
            <a:pPr marL="332873" indent="-332873" algn="l" defTabSz="484886">
              <a:spcBef>
                <a:spcPts val="3100"/>
              </a:spcBef>
              <a:buClr>
                <a:srgbClr val="5C86B9"/>
              </a:buClr>
              <a:buSzPct val="70000"/>
              <a:buFont typeface="Zapf Dingbats"/>
              <a:buChar char="✤"/>
              <a:defRPr sz="2490">
                <a:solidFill>
                  <a:srgbClr val="000000"/>
                </a:solidFill>
              </a:defRPr>
            </a:pPr>
            <a:r>
              <a:t>Paradoxic breathing</a:t>
            </a:r>
          </a:p>
        </p:txBody>
      </p:sp>
      <p:sp>
        <p:nvSpPr>
          <p:cNvPr id="400" name="Shape 400"/>
          <p:cNvSpPr/>
          <p:nvPr/>
        </p:nvSpPr>
        <p:spPr>
          <a:xfrm>
            <a:off x="7327918" y="3100302"/>
            <a:ext cx="5222709" cy="608202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514095">
              <a:defRPr sz="2640">
                <a:solidFill>
                  <a:srgbClr val="FFFFFF"/>
                </a:solidFill>
              </a:defRPr>
            </a:lvl1pPr>
          </a:lstStyle>
          <a:p>
            <a:pPr/>
            <a:r>
              <a:t>Indications of Respiratory Distress</a:t>
            </a:r>
          </a:p>
        </p:txBody>
      </p:sp>
      <p:graphicFrame>
        <p:nvGraphicFramePr>
          <p:cNvPr id="401" name="Table 401"/>
          <p:cNvGraphicFramePr/>
          <p:nvPr/>
        </p:nvGraphicFramePr>
        <p:xfrm>
          <a:off x="421956" y="3118096"/>
          <a:ext cx="6637058" cy="6057408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6637057"/>
              </a:tblGrid>
              <a:tr h="1460253">
                <a:tc>
                  <a:txBody>
                    <a:bodyPr/>
                    <a:lstStyle/>
                    <a:p>
                      <a:pPr algn="l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000">
                          <a:solidFill>
                            <a:srgbClr val="6D6A67"/>
                          </a:solidFill>
                          <a:effectLst>
                            <a:outerShdw sx="100000" sy="100000" kx="0" ky="0" algn="b" rotWithShape="0" blurRad="25400" dist="12700" dir="5280000">
                              <a:srgbClr val="FFFFFF"/>
                            </a:outerShdw>
                          </a:effectLst>
                        </a:rPr>
                        <a:t>Infection, sepsis - fevers, chills, hypotension, tachycardia, confusion</a:t>
                      </a:r>
                    </a:p>
                  </a:txBody>
                  <a:tcPr marL="50800" marR="50800" marT="50800" marB="50800" anchor="t" anchorCtr="0" horzOverflow="overflow">
                    <a:lnL w="38100">
                      <a:solidFill>
                        <a:schemeClr val="accent1">
                          <a:hueOff val="228644"/>
                          <a:lumOff val="-9058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228644"/>
                          <a:lumOff val="-9058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228644"/>
                          <a:lumOff val="-9058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228644"/>
                          <a:lumOff val="-9058"/>
                        </a:schemeClr>
                      </a:solidFill>
                      <a:miter lim="400000"/>
                    </a:lnB>
                  </a:tcPr>
                </a:tc>
              </a:tr>
              <a:tr h="2307988">
                <a:tc>
                  <a:txBody>
                    <a:bodyPr/>
                    <a:lstStyle/>
                    <a:p>
                      <a:pPr algn="l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000">
                          <a:solidFill>
                            <a:srgbClr val="6D6A67"/>
                          </a:solidFill>
                          <a:effectLst>
                            <a:outerShdw sx="100000" sy="100000" kx="0" ky="0" algn="b" rotWithShape="0" blurRad="25400" dist="12700" dir="5280000">
                              <a:srgbClr val="FFFFFF"/>
                            </a:outerShdw>
                          </a:effectLst>
                        </a:rPr>
                        <a:t>Pneumo/Hemothorax - dyspnea, hypoxia, tachycardia, restlessness, cyanosis, chest pain, dec. lung sounds,  abrupt drop in Sp02 from BL/&lt; 80%</a:t>
                      </a:r>
                    </a:p>
                  </a:txBody>
                  <a:tcPr marL="50800" marR="50800" marT="50800" marB="50800" anchor="t" anchorCtr="0" horzOverflow="overflow">
                    <a:lnL w="38100">
                      <a:solidFill>
                        <a:schemeClr val="accent1">
                          <a:hueOff val="228644"/>
                          <a:lumOff val="-9058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228644"/>
                          <a:lumOff val="-9058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228644"/>
                          <a:lumOff val="-9058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228644"/>
                          <a:lumOff val="-9058"/>
                        </a:schemeClr>
                      </a:solidFill>
                      <a:miter lim="400000"/>
                    </a:lnB>
                  </a:tcPr>
                </a:tc>
              </a:tr>
              <a:tr h="1534560">
                <a:tc>
                  <a:txBody>
                    <a:bodyPr/>
                    <a:lstStyle/>
                    <a:p>
                      <a:pPr algn="l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700">
                          <a:solidFill>
                            <a:srgbClr val="6D6A67"/>
                          </a:solidFill>
                          <a:effectLst>
                            <a:outerShdw sx="100000" sy="100000" kx="0" ky="0" algn="b" rotWithShape="0" blurRad="25400" dist="12700" dir="5280000">
                              <a:srgbClr val="FFFFFF"/>
                            </a:outerShdw>
                          </a:effectLst>
                        </a:rPr>
                        <a:t>Poor Tube placement - too far in, damaging other organs (lung, diaphragm, stomach), or too far out that it falls off</a:t>
                      </a:r>
                    </a:p>
                  </a:txBody>
                  <a:tcPr marL="50800" marR="50800" marT="50800" marB="50800" anchor="t" anchorCtr="0" horzOverflow="overflow">
                    <a:lnL w="38100">
                      <a:solidFill>
                        <a:schemeClr val="accent1">
                          <a:hueOff val="228644"/>
                          <a:lumOff val="-9058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228644"/>
                          <a:lumOff val="-9058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228644"/>
                          <a:lumOff val="-9058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228644"/>
                          <a:lumOff val="-9058"/>
                        </a:schemeClr>
                      </a:solidFill>
                      <a:miter lim="400000"/>
                    </a:lnB>
                  </a:tcPr>
                </a:tc>
              </a:tr>
              <a:tr h="716730">
                <a:tc>
                  <a:txBody>
                    <a:bodyPr/>
                    <a:lstStyle/>
                    <a:p>
                      <a:pPr algn="l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000">
                          <a:solidFill>
                            <a:srgbClr val="6D6A67"/>
                          </a:solidFill>
                          <a:effectLst>
                            <a:outerShdw sx="100000" sy="100000" kx="0" ky="0" algn="b" rotWithShape="0" blurRad="25400" dist="12700" dir="5280000">
                              <a:srgbClr val="FFFFFF"/>
                            </a:outerShdw>
                          </a:effectLst>
                        </a:rPr>
                        <a:t>Arrhythmias, bleeding, hematomas</a:t>
                      </a:r>
                    </a:p>
                  </a:txBody>
                  <a:tcPr marL="50800" marR="50800" marT="50800" marB="50800" anchor="t" anchorCtr="0" horzOverflow="overflow">
                    <a:lnL w="38100">
                      <a:solidFill>
                        <a:schemeClr val="accent1">
                          <a:hueOff val="228644"/>
                          <a:lumOff val="-9058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228644"/>
                          <a:lumOff val="-9058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228644"/>
                          <a:lumOff val="-9058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228644"/>
                          <a:lumOff val="-9058"/>
                        </a:schemeClr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 p14:dur="1000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Shape 40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66674">
              <a:defRPr spc="-124" sz="6208"/>
            </a:lvl1pPr>
          </a:lstStyle>
          <a:p>
            <a:pPr/>
            <a:r>
              <a:t>Nasogastric Tube</a:t>
            </a:r>
          </a:p>
        </p:txBody>
      </p:sp>
      <p:sp>
        <p:nvSpPr>
          <p:cNvPr id="404" name="Shape 404"/>
          <p:cNvSpPr/>
          <p:nvPr>
            <p:ph type="body" sz="half" idx="1"/>
          </p:nvPr>
        </p:nvSpPr>
        <p:spPr>
          <a:xfrm>
            <a:off x="355600" y="2984500"/>
            <a:ext cx="6997795" cy="6324600"/>
          </a:xfrm>
          <a:prstGeom prst="rect">
            <a:avLst/>
          </a:prstGeom>
        </p:spPr>
        <p:txBody>
          <a:bodyPr anchor="t"/>
          <a:lstStyle/>
          <a:p>
            <a:pPr marL="371475" indent="-371475" defTabSz="262889">
              <a:spcBef>
                <a:spcPts val="1700"/>
              </a:spcBef>
              <a:defRPr sz="2925"/>
            </a:pPr>
            <a:r>
              <a:t>"NGT" </a:t>
            </a:r>
          </a:p>
          <a:p>
            <a:pPr marL="0" indent="0" defTabSz="262889">
              <a:spcBef>
                <a:spcPts val="1700"/>
              </a:spcBef>
              <a:buClrTx/>
              <a:buSzTx/>
              <a:buFontTx/>
              <a:buNone/>
              <a:defRPr sz="2925"/>
            </a:pPr>
            <a:r>
              <a:rPr u="sng"/>
              <a:t>Diagnostic</a:t>
            </a:r>
            <a:r>
              <a:t>: </a:t>
            </a:r>
          </a:p>
          <a:p>
            <a:pPr marL="371475" indent="-371475" defTabSz="262889">
              <a:spcBef>
                <a:spcPts val="1700"/>
              </a:spcBef>
              <a:defRPr sz="2925"/>
            </a:pPr>
            <a:r>
              <a:t>Evaluate upper GIB</a:t>
            </a:r>
          </a:p>
          <a:p>
            <a:pPr marL="371475" indent="-371475" defTabSz="262889">
              <a:spcBef>
                <a:spcPts val="1700"/>
              </a:spcBef>
              <a:defRPr sz="2925"/>
            </a:pPr>
            <a:r>
              <a:t>Aspirate gastric contents (or toxic subs)</a:t>
            </a:r>
          </a:p>
          <a:p>
            <a:pPr marL="371475" indent="-371475" defTabSz="262889">
              <a:spcBef>
                <a:spcPts val="1700"/>
              </a:spcBef>
              <a:defRPr sz="2925"/>
            </a:pPr>
            <a:r>
              <a:t>Administer radiographic contrast </a:t>
            </a:r>
          </a:p>
          <a:p>
            <a:pPr marL="0" indent="0" defTabSz="262889">
              <a:spcBef>
                <a:spcPts val="1700"/>
              </a:spcBef>
              <a:buClrTx/>
              <a:buSzTx/>
              <a:buFontTx/>
              <a:buNone/>
              <a:defRPr sz="2925"/>
            </a:pPr>
            <a:r>
              <a:rPr u="sng"/>
              <a:t>Therapeutic</a:t>
            </a:r>
            <a:r>
              <a:t>:</a:t>
            </a:r>
          </a:p>
          <a:p>
            <a:pPr marL="371475" indent="-371475" defTabSz="262889">
              <a:spcBef>
                <a:spcPts val="1700"/>
              </a:spcBef>
              <a:defRPr b="1" sz="2925"/>
            </a:pPr>
            <a:r>
              <a:t>Gastric decompression (suctions)</a:t>
            </a:r>
          </a:p>
          <a:p>
            <a:pPr marL="371475" indent="-371475" defTabSz="262889">
              <a:spcBef>
                <a:spcPts val="1700"/>
              </a:spcBef>
              <a:defRPr b="1" sz="2925"/>
            </a:pPr>
            <a:r>
              <a:t>Feeding, administer medications</a:t>
            </a:r>
          </a:p>
          <a:p>
            <a:pPr marL="371475" indent="-371475" defTabSz="262889">
              <a:spcBef>
                <a:spcPts val="1700"/>
              </a:spcBef>
              <a:defRPr sz="2925"/>
            </a:pPr>
            <a:r>
              <a:t>Bowel irrigation</a:t>
            </a:r>
          </a:p>
        </p:txBody>
      </p:sp>
      <p:sp>
        <p:nvSpPr>
          <p:cNvPr id="405" name="Shape 405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406" name="C7D24095-22F9-442B-AEC0-333626EE28FC-L0-001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11646" y="612396"/>
            <a:ext cx="5020073" cy="3625608"/>
          </a:xfrm>
          <a:prstGeom prst="rect">
            <a:avLst/>
          </a:prstGeom>
          <a:ln w="12700">
            <a:miter lim="400000"/>
          </a:ln>
        </p:spPr>
      </p:pic>
      <p:pic>
        <p:nvPicPr>
          <p:cNvPr id="407" name="DA42998D-E799-4322-B4BA-3A7FC09D4FFE-L0-001.jpeg"/>
          <p:cNvPicPr>
            <a:picLocks noChangeAspect="1"/>
          </p:cNvPicPr>
          <p:nvPr/>
        </p:nvPicPr>
        <p:blipFill>
          <a:blip r:embed="rId3">
            <a:extLst/>
          </a:blip>
          <a:srcRect l="6111" t="6111" r="6111" b="6111"/>
          <a:stretch>
            <a:fillRect/>
          </a:stretch>
        </p:blipFill>
        <p:spPr>
          <a:xfrm>
            <a:off x="7740444" y="4567541"/>
            <a:ext cx="4562309" cy="456230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Shape 40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66674">
              <a:defRPr spc="-124" sz="6208"/>
            </a:lvl1pPr>
          </a:lstStyle>
          <a:p>
            <a:pPr/>
            <a:r>
              <a:t>Nasogastric Tube</a:t>
            </a:r>
          </a:p>
        </p:txBody>
      </p:sp>
      <p:sp>
        <p:nvSpPr>
          <p:cNvPr id="410" name="Shape 410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411" name="006F8A6C-3016-4771-A75A-579F508ED5AD-L0-00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1514" y="3033722"/>
            <a:ext cx="7203228" cy="5992066"/>
          </a:xfrm>
          <a:prstGeom prst="rect">
            <a:avLst/>
          </a:prstGeom>
          <a:ln w="12700">
            <a:miter lim="400000"/>
          </a:ln>
        </p:spPr>
      </p:pic>
      <p:pic>
        <p:nvPicPr>
          <p:cNvPr id="412" name="39A9FD43-887D-440E-AB13-FE37CDD219D4-L0-001.jpe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746782" y="5470292"/>
            <a:ext cx="4013779" cy="3887631"/>
          </a:xfrm>
          <a:prstGeom prst="rect">
            <a:avLst/>
          </a:prstGeom>
          <a:ln w="12700">
            <a:miter lim="400000"/>
          </a:ln>
        </p:spPr>
      </p:pic>
      <p:sp>
        <p:nvSpPr>
          <p:cNvPr id="413" name="Shape 413"/>
          <p:cNvSpPr/>
          <p:nvPr/>
        </p:nvSpPr>
        <p:spPr>
          <a:xfrm>
            <a:off x="7626720" y="4133191"/>
            <a:ext cx="4460816" cy="96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334210" indent="-334210">
              <a:buSzPct val="45000"/>
              <a:buBlip>
                <a:blip r:embed="rId4"/>
              </a:buBlip>
              <a:defRPr sz="2500"/>
            </a:lvl1pPr>
          </a:lstStyle>
          <a:p>
            <a:pPr/>
            <a:r>
              <a:t>Take note of measurement at level of nostril</a:t>
            </a:r>
          </a:p>
        </p:txBody>
      </p:sp>
      <p:sp>
        <p:nvSpPr>
          <p:cNvPr id="414" name="Shape 414"/>
          <p:cNvSpPr/>
          <p:nvPr/>
        </p:nvSpPr>
        <p:spPr>
          <a:xfrm flipV="1">
            <a:off x="9499424" y="5121123"/>
            <a:ext cx="1" cy="1817264"/>
          </a:xfrm>
          <a:prstGeom prst="line">
            <a:avLst/>
          </a:prstGeom>
          <a:ln w="50800">
            <a:solidFill>
              <a:schemeClr val="accent5">
                <a:lumOff val="-601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202020"/>
                </a:solidFill>
              </a:defRPr>
            </a:pPr>
          </a:p>
        </p:txBody>
      </p:sp>
      <p:pic>
        <p:nvPicPr>
          <p:cNvPr id="415" name="C6E59E77-221E-486E-972B-F6AE0B676B36-L0-001.jpe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807910" y="895749"/>
            <a:ext cx="4575551" cy="3049623"/>
          </a:xfrm>
          <a:prstGeom prst="rect">
            <a:avLst/>
          </a:prstGeom>
          <a:ln w="12700">
            <a:miter lim="400000"/>
          </a:ln>
        </p:spPr>
      </p:pic>
      <p:sp>
        <p:nvSpPr>
          <p:cNvPr id="416" name="Shape 416"/>
          <p:cNvSpPr/>
          <p:nvPr/>
        </p:nvSpPr>
        <p:spPr>
          <a:xfrm>
            <a:off x="9504209" y="2315991"/>
            <a:ext cx="1069594" cy="1"/>
          </a:xfrm>
          <a:prstGeom prst="line">
            <a:avLst/>
          </a:prstGeom>
          <a:ln w="63500">
            <a:solidFill>
              <a:schemeClr val="accent5">
                <a:lumOff val="-601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202020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Shape 418"/>
          <p:cNvSpPr/>
          <p:nvPr>
            <p:ph type="title"/>
          </p:nvPr>
        </p:nvSpPr>
        <p:spPr>
          <a:xfrm>
            <a:off x="355600" y="444500"/>
            <a:ext cx="12293600" cy="1139629"/>
          </a:xfrm>
          <a:prstGeom prst="rect">
            <a:avLst/>
          </a:prstGeom>
        </p:spPr>
        <p:txBody>
          <a:bodyPr/>
          <a:lstStyle>
            <a:lvl1pPr>
              <a:defRPr spc="-119" sz="6000"/>
            </a:lvl1pPr>
          </a:lstStyle>
          <a:p>
            <a:pPr/>
            <a:r>
              <a:t>Common Hemodynamic Parameters</a:t>
            </a:r>
          </a:p>
        </p:txBody>
      </p:sp>
      <p:graphicFrame>
        <p:nvGraphicFramePr>
          <p:cNvPr id="419" name="Table 419"/>
          <p:cNvGraphicFramePr/>
          <p:nvPr/>
        </p:nvGraphicFramePr>
        <p:xfrm>
          <a:off x="285855" y="1816939"/>
          <a:ext cx="12445790" cy="7263134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3108272"/>
                <a:gridCol w="1454296"/>
                <a:gridCol w="2091038"/>
                <a:gridCol w="5779482"/>
              </a:tblGrid>
              <a:tr h="803083">
                <a:tc>
                  <a:txBody>
                    <a:bodyPr/>
                    <a:lstStyle/>
                    <a:p>
                      <a:pPr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100" u="sng">
                          <a:solidFill>
                            <a:srgbClr val="6D6A67"/>
                          </a:solidFill>
                          <a:effectLst>
                            <a:outerShdw sx="100000" sy="100000" kx="0" ky="0" algn="b" rotWithShape="0" blurRad="25400" dist="12700" dir="5280000">
                              <a:srgbClr val="FFFFFF"/>
                            </a:outerShdw>
                          </a:effectLst>
                        </a:rPr>
                        <a:t>Parameter</a:t>
                      </a:r>
                    </a:p>
                  </a:txBody>
                  <a:tcPr marL="50800" marR="50800" marT="50800" marB="50800" anchor="t" anchorCtr="0" horzOverflow="overflow"/>
                </a:tc>
                <a:tc>
                  <a:txBody>
                    <a:bodyPr/>
                    <a:lstStyle/>
                    <a:p>
                      <a:pPr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100" u="sng">
                          <a:solidFill>
                            <a:srgbClr val="6D6A67"/>
                          </a:solidFill>
                          <a:effectLst>
                            <a:outerShdw sx="100000" sy="100000" kx="0" ky="0" algn="b" rotWithShape="0" blurRad="25400" dist="12700" dir="5280000">
                              <a:srgbClr val="FFFFFF"/>
                            </a:outerShdw>
                          </a:effectLst>
                        </a:rPr>
                        <a:t>Acronym</a:t>
                      </a:r>
                    </a:p>
                  </a:txBody>
                  <a:tcPr marL="50800" marR="50800" marT="50800" marB="50800" anchor="t" anchorCtr="0" horzOverflow="overflow"/>
                </a:tc>
                <a:tc>
                  <a:txBody>
                    <a:bodyPr/>
                    <a:lstStyle/>
                    <a:p>
                      <a:pPr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100" u="sng">
                          <a:solidFill>
                            <a:srgbClr val="6D6A67"/>
                          </a:solidFill>
                          <a:effectLst>
                            <a:outerShdw sx="100000" sy="100000" kx="0" ky="0" algn="b" rotWithShape="0" blurRad="25400" dist="12700" dir="5280000">
                              <a:srgbClr val="FFFFFF"/>
                            </a:outerShdw>
                          </a:effectLst>
                        </a:rPr>
                        <a:t>Normal Values</a:t>
                      </a:r>
                    </a:p>
                  </a:txBody>
                  <a:tcPr marL="50800" marR="50800" marT="50800" marB="50800" anchor="t" anchorCtr="0" horzOverflow="overflow"/>
                </a:tc>
                <a:tc>
                  <a:txBody>
                    <a:bodyPr/>
                    <a:lstStyle/>
                    <a:p>
                      <a:pPr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100" u="sng">
                          <a:solidFill>
                            <a:srgbClr val="6D6A67"/>
                          </a:solidFill>
                          <a:effectLst>
                            <a:outerShdw sx="100000" sy="100000" kx="0" ky="0" algn="b" rotWithShape="0" blurRad="25400" dist="12700" dir="5280000">
                              <a:srgbClr val="FFFFFF"/>
                            </a:outerShdw>
                          </a:effectLst>
                        </a:rPr>
                        <a:t>Clinical Significance</a:t>
                      </a:r>
                    </a:p>
                  </a:txBody>
                  <a:tcPr marL="50800" marR="50800" marT="50800" marB="50800" anchor="t" anchorCtr="0" horzOverflow="overflow"/>
                </a:tc>
              </a:tr>
              <a:tr h="396568">
                <a:tc>
                  <a:txBody>
                    <a:bodyPr/>
                    <a:lstStyle/>
                    <a:p>
                      <a:pPr algn="l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600">
                          <a:solidFill>
                            <a:srgbClr val="6D6A67"/>
                          </a:solidFill>
                          <a:effectLst>
                            <a:outerShdw sx="100000" sy="100000" kx="0" ky="0" algn="b" rotWithShape="0" blurRad="25400" dist="12700" dir="5280000">
                              <a:srgbClr val="FFFFFF"/>
                            </a:outerShdw>
                          </a:effectLst>
                        </a:rPr>
                        <a:t>Arterial Blood Pressures</a:t>
                      </a:r>
                    </a:p>
                  </a:txBody>
                  <a:tcPr marL="50800" marR="50800" marT="50800" marB="50800" anchor="t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600">
                          <a:solidFill>
                            <a:srgbClr val="6D6A67"/>
                          </a:solidFill>
                          <a:effectLst>
                            <a:outerShdw sx="100000" sy="100000" kx="0" ky="0" algn="b" rotWithShape="0" blurRad="25400" dist="12700" dir="5280000">
                              <a:srgbClr val="FFFFFF"/>
                            </a:outerShdw>
                          </a:effectLst>
                        </a:rPr>
                        <a:t>BP, NBP, ABP</a:t>
                      </a:r>
                    </a:p>
                  </a:txBody>
                  <a:tcPr marL="50800" marR="50800" marT="50800" marB="50800" anchor="t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600">
                          <a:solidFill>
                            <a:srgbClr val="6D6A67"/>
                          </a:solidFill>
                          <a:effectLst>
                            <a:outerShdw sx="100000" sy="100000" kx="0" ky="0" algn="b" rotWithShape="0" blurRad="25400" dist="12700" dir="5280000">
                              <a:srgbClr val="FFFFFF"/>
                            </a:outerShdw>
                          </a:effectLst>
                        </a:rPr>
                        <a:t>         (mmHg)</a:t>
                      </a:r>
                    </a:p>
                  </a:txBody>
                  <a:tcPr marL="50800" marR="50800" marT="50800" marB="50800" anchor="t" anchorCtr="0" horzOverflow="overflow"/>
                </a:tc>
                <a:tc rowSpan="3">
                  <a:txBody>
                    <a:bodyPr/>
                    <a:lstStyle/>
                    <a:p>
                      <a:pPr algn="l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700">
                          <a:solidFill>
                            <a:srgbClr val="6D6A67"/>
                          </a:solidFill>
                          <a:effectLst>
                            <a:outerShdw sx="100000" sy="100000" kx="0" ky="0" algn="b" rotWithShape="0" blurRad="25400" dist="12700" dir="5280000">
                              <a:srgbClr val="FFFFFF"/>
                            </a:outerShdw>
                          </a:effectLst>
                        </a:rPr>
                        <a:t>too high: art. damage/rupture, cause aneurysms, over stretch heart
too low: cause  fainting (lack of blood to brain), can signify shock or anaphylaxis</a:t>
                      </a:r>
                    </a:p>
                  </a:txBody>
                  <a:tcPr marL="50800" marR="50800" marT="50800" marB="50800" anchor="t" anchorCtr="0" horzOverflow="overflow"/>
                </a:tc>
              </a:tr>
              <a:tr h="381810">
                <a:tc>
                  <a:txBody>
                    <a:bodyPr/>
                    <a:lstStyle/>
                    <a:p>
                      <a:pPr algn="l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600">
                          <a:solidFill>
                            <a:srgbClr val="6D6A67"/>
                          </a:solidFill>
                          <a:effectLst>
                            <a:outerShdw sx="100000" sy="100000" kx="0" ky="0" algn="b" rotWithShape="0" blurRad="25400" dist="12700" dir="5280000">
                              <a:srgbClr val="FFFFFF"/>
                            </a:outerShdw>
                          </a:effectLst>
                        </a:rPr>
                        <a:t>Systolic BP</a:t>
                      </a:r>
                    </a:p>
                  </a:txBody>
                  <a:tcPr marL="50800" marR="50800" marT="50800" marB="50800" anchor="t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600">
                          <a:solidFill>
                            <a:srgbClr val="6D6A67"/>
                          </a:solidFill>
                          <a:effectLst>
                            <a:outerShdw sx="100000" sy="100000" kx="0" ky="0" algn="b" rotWithShape="0" blurRad="25400" dist="12700" dir="5280000">
                              <a:srgbClr val="FFFFFF"/>
                            </a:outerShdw>
                          </a:effectLst>
                        </a:rPr>
                        <a:t>SBP</a:t>
                      </a:r>
                    </a:p>
                  </a:txBody>
                  <a:tcPr marL="50800" marR="50800" marT="50800" marB="50800" anchor="t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600">
                          <a:solidFill>
                            <a:srgbClr val="6D6A67"/>
                          </a:solidFill>
                          <a:effectLst>
                            <a:outerShdw sx="100000" sy="100000" kx="0" ky="0" algn="b" rotWithShape="0" blurRad="25400" dist="12700" dir="5280000">
                              <a:srgbClr val="FFFFFF"/>
                            </a:outerShdw>
                          </a:effectLst>
                        </a:rPr>
                        <a:t>90-140</a:t>
                      </a:r>
                    </a:p>
                  </a:txBody>
                  <a:tcPr marL="50800" marR="50800" marT="50800" marB="50800" anchor="t" anchorCtr="0" horzOverflow="overflow"/>
                </a:tc>
                <a:tc vMerge="1">
                  <a:tcPr/>
                </a:tc>
              </a:tr>
              <a:tr h="489191">
                <a:tc>
                  <a:txBody>
                    <a:bodyPr/>
                    <a:lstStyle/>
                    <a:p>
                      <a:pPr algn="l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600">
                          <a:solidFill>
                            <a:srgbClr val="6D6A67"/>
                          </a:solidFill>
                          <a:effectLst>
                            <a:outerShdw sx="100000" sy="100000" kx="0" ky="0" algn="b" rotWithShape="0" blurRad="25400" dist="12700" dir="5280000">
                              <a:srgbClr val="FFFFFF"/>
                            </a:outerShdw>
                          </a:effectLst>
                        </a:rPr>
                        <a:t>Diastolic BP</a:t>
                      </a:r>
                    </a:p>
                  </a:txBody>
                  <a:tcPr marL="50800" marR="50800" marT="50800" marB="50800" anchor="t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600">
                          <a:solidFill>
                            <a:srgbClr val="6D6A67"/>
                          </a:solidFill>
                          <a:effectLst>
                            <a:outerShdw sx="100000" sy="100000" kx="0" ky="0" algn="b" rotWithShape="0" blurRad="25400" dist="12700" dir="5280000">
                              <a:srgbClr val="FFFFFF"/>
                            </a:outerShdw>
                          </a:effectLst>
                        </a:rPr>
                        <a:t>DBP</a:t>
                      </a:r>
                    </a:p>
                  </a:txBody>
                  <a:tcPr marL="50800" marR="50800" marT="50800" marB="50800" anchor="t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600">
                          <a:solidFill>
                            <a:srgbClr val="6D6A67"/>
                          </a:solidFill>
                          <a:effectLst>
                            <a:outerShdw sx="100000" sy="100000" kx="0" ky="0" algn="b" rotWithShape="0" blurRad="25400" dist="12700" dir="5280000">
                              <a:srgbClr val="FFFFFF"/>
                            </a:outerShdw>
                          </a:effectLst>
                        </a:rPr>
                        <a:t>60-80</a:t>
                      </a:r>
                    </a:p>
                  </a:txBody>
                  <a:tcPr marL="50800" marR="50800" marT="50800" marB="50800" anchor="t" anchorCtr="0" horzOverflow="overflow"/>
                </a:tc>
                <a:tc vMerge="1">
                  <a:tcPr/>
                </a:tc>
              </a:tr>
              <a:tr h="1232609">
                <a:tc>
                  <a:txBody>
                    <a:bodyPr/>
                    <a:lstStyle/>
                    <a:p>
                      <a:pPr algn="l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600">
                          <a:solidFill>
                            <a:srgbClr val="6D6A67"/>
                          </a:solidFill>
                          <a:effectLst>
                            <a:outerShdw sx="100000" sy="100000" kx="0" ky="0" algn="b" rotWithShape="0" blurRad="25400" dist="12700" dir="5280000">
                              <a:srgbClr val="FFFFFF"/>
                            </a:outerShdw>
                          </a:effectLst>
                        </a:rPr>
                        <a:t>Right Atrial Pressure</a:t>
                      </a:r>
                    </a:p>
                  </a:txBody>
                  <a:tcPr marL="50800" marR="50800" marT="50800" marB="50800" anchor="t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600">
                          <a:solidFill>
                            <a:srgbClr val="6D6A67"/>
                          </a:solidFill>
                          <a:effectLst>
                            <a:outerShdw sx="100000" sy="100000" kx="0" ky="0" algn="b" rotWithShape="0" blurRad="25400" dist="12700" dir="5280000">
                              <a:srgbClr val="FFFFFF"/>
                            </a:outerShdw>
                          </a:effectLst>
                        </a:rPr>
                        <a:t>RAP/CVP</a:t>
                      </a:r>
                    </a:p>
                  </a:txBody>
                  <a:tcPr marL="50800" marR="50800" marT="50800" marB="50800" anchor="t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600">
                          <a:solidFill>
                            <a:srgbClr val="6D6A67"/>
                          </a:solidFill>
                          <a:effectLst>
                            <a:outerShdw sx="100000" sy="100000" kx="0" ky="0" algn="b" rotWithShape="0" blurRad="25400" dist="12700" dir="5280000">
                              <a:srgbClr val="FFFFFF"/>
                            </a:outerShdw>
                          </a:effectLst>
                        </a:rPr>
                        <a:t>0-8</a:t>
                      </a:r>
                    </a:p>
                  </a:txBody>
                  <a:tcPr marL="50800" marR="50800" marT="50800" marB="50800" anchor="t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700">
                          <a:solidFill>
                            <a:srgbClr val="6D6A67"/>
                          </a:solidFill>
                          <a:effectLst>
                            <a:outerShdw sx="100000" sy="100000" kx="0" ky="0" algn="b" rotWithShape="0" blurRad="25400" dist="12700" dir="5280000">
                              <a:srgbClr val="FFFFFF"/>
                            </a:outerShdw>
                          </a:effectLst>
                        </a:rPr>
                        <a:t>&gt; can indicate tamponade, tension pneumothorax, pleural effusion, PE, forced exhalation
&lt; can indicate hypovolemia, distributive shock, deep inhalation</a:t>
                      </a:r>
                    </a:p>
                  </a:txBody>
                  <a:tcPr marL="50800" marR="50800" marT="50800" marB="50800" anchor="t" anchorCtr="0" horzOverflow="overflow"/>
                </a:tc>
              </a:tr>
              <a:tr h="1301524">
                <a:tc>
                  <a:txBody>
                    <a:bodyPr/>
                    <a:lstStyle/>
                    <a:p>
                      <a:pPr algn="l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600">
                          <a:solidFill>
                            <a:srgbClr val="6D6A67"/>
                          </a:solidFill>
                          <a:effectLst>
                            <a:outerShdw sx="100000" sy="100000" kx="0" ky="0" algn="b" rotWithShape="0" blurRad="25400" dist="12700" dir="5280000">
                              <a:srgbClr val="FFFFFF"/>
                            </a:outerShdw>
                          </a:effectLst>
                        </a:rPr>
                        <a:t>Right Vent Systolic Pressure</a:t>
                      </a:r>
                    </a:p>
                  </a:txBody>
                  <a:tcPr marL="50800" marR="50800" marT="50800" marB="50800" anchor="t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600">
                          <a:solidFill>
                            <a:srgbClr val="6D6A67"/>
                          </a:solidFill>
                          <a:effectLst>
                            <a:outerShdw sx="100000" sy="100000" kx="0" ky="0" algn="b" rotWithShape="0" blurRad="25400" dist="12700" dir="5280000">
                              <a:srgbClr val="FFFFFF"/>
                            </a:outerShdw>
                          </a:effectLst>
                        </a:rPr>
                        <a:t>RVs</a:t>
                      </a:r>
                    </a:p>
                  </a:txBody>
                  <a:tcPr marL="50800" marR="50800" marT="50800" marB="50800" anchor="t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600">
                          <a:solidFill>
                            <a:srgbClr val="6D6A67"/>
                          </a:solidFill>
                          <a:effectLst>
                            <a:outerShdw sx="100000" sy="100000" kx="0" ky="0" algn="b" rotWithShape="0" blurRad="25400" dist="12700" dir="5280000">
                              <a:srgbClr val="FFFFFF"/>
                            </a:outerShdw>
                          </a:effectLst>
                        </a:rPr>
                        <a:t>15-30</a:t>
                      </a:r>
                    </a:p>
                  </a:txBody>
                  <a:tcPr marL="50800" marR="50800" marT="50800" marB="50800" anchor="t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700">
                          <a:solidFill>
                            <a:srgbClr val="6D6A67"/>
                          </a:solidFill>
                          <a:effectLst>
                            <a:outerShdw sx="100000" sy="100000" kx="0" ky="0" algn="b" rotWithShape="0" blurRad="25400" dist="12700" dir="5280000">
                              <a:srgbClr val="FFFFFF"/>
                            </a:outerShdw>
                          </a:effectLst>
                        </a:rPr>
                        <a:t>&gt; caused by left sided heart failure (from Mitral or Aortic regurg, CHF), PE
&lt; usually due to cardiomyopathy from failure, dilation, ischemia (MI)</a:t>
                      </a:r>
                    </a:p>
                  </a:txBody>
                  <a:tcPr marL="50800" marR="50800" marT="50800" marB="50800" anchor="t" anchorCtr="0" horzOverflow="overflow"/>
                </a:tc>
              </a:tr>
              <a:tr h="557640">
                <a:tc>
                  <a:txBody>
                    <a:bodyPr/>
                    <a:lstStyle/>
                    <a:p>
                      <a:pPr algn="l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600">
                          <a:solidFill>
                            <a:srgbClr val="6D6A67"/>
                          </a:solidFill>
                          <a:effectLst>
                            <a:outerShdw sx="100000" sy="100000" kx="0" ky="0" algn="b" rotWithShape="0" blurRad="25400" dist="12700" dir="5280000">
                              <a:srgbClr val="FFFFFF"/>
                            </a:outerShdw>
                          </a:effectLst>
                        </a:rPr>
                        <a:t>Pulmonary Artery Pressures</a:t>
                      </a:r>
                    </a:p>
                  </a:txBody>
                  <a:tcPr marL="50800" marR="50800" marT="50800" marB="50800" anchor="t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600">
                          <a:solidFill>
                            <a:srgbClr val="6D6A67"/>
                          </a:solidFill>
                          <a:effectLst>
                            <a:outerShdw sx="100000" sy="100000" kx="0" ky="0" algn="b" rotWithShape="0" blurRad="25400" dist="12700" dir="5280000">
                              <a:srgbClr val="FFFFFF"/>
                            </a:outerShdw>
                          </a:effectLst>
                        </a:rPr>
                        <a:t>PAP</a:t>
                      </a:r>
                    </a:p>
                  </a:txBody>
                  <a:tcPr marL="50800" marR="50800" marT="50800" marB="50800" anchor="t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600">
                          <a:solidFill>
                            <a:srgbClr val="6D6A67"/>
                          </a:solidFill>
                          <a:effectLst>
                            <a:outerShdw sx="100000" sy="100000" kx="0" ky="0" algn="b" rotWithShape="0" blurRad="25400" dist="12700" dir="5280000">
                              <a:srgbClr val="FFFFFF"/>
                            </a:outerShdw>
                          </a:effectLst>
                        </a:rPr>
                        <a:t>8-20 (mean)</a:t>
                      </a:r>
                    </a:p>
                  </a:txBody>
                  <a:tcPr marL="50800" marR="50800" marT="50800" marB="50800" anchor="t" anchorCtr="0" horzOverflow="overflow"/>
                </a:tc>
                <a:tc rowSpan="2">
                  <a:txBody>
                    <a:bodyPr/>
                    <a:lstStyle/>
                    <a:p>
                      <a:pPr algn="l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700">
                          <a:solidFill>
                            <a:srgbClr val="6D6A67"/>
                          </a:solidFill>
                          <a:effectLst>
                            <a:outerShdw sx="100000" sy="100000" kx="0" ky="0" algn="b" rotWithShape="0" blurRad="25400" dist="12700" dir="5280000">
                              <a:srgbClr val="FFFFFF"/>
                            </a:outerShdw>
                          </a:effectLst>
                        </a:rPr>
                        <a:t>&gt; SOB, fatigue, arrhythmias, weakness, dizziness (rest &gt;25 or exs &gt;30 = PAH)
&gt; Left ventricle failure, mitral valve pathology, cardiac insufficiency, cardiac compression</a:t>
                      </a:r>
                    </a:p>
                  </a:txBody>
                  <a:tcPr marL="50800" marR="50800" marT="50800" marB="50800" anchor="t" anchorCtr="0" horzOverflow="overflow"/>
                </a:tc>
              </a:tr>
              <a:tr h="635866">
                <a:tc>
                  <a:txBody>
                    <a:bodyPr/>
                    <a:lstStyle/>
                    <a:p>
                      <a:pPr algn="l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600">
                          <a:solidFill>
                            <a:srgbClr val="6D6A67"/>
                          </a:solidFill>
                          <a:effectLst>
                            <a:outerShdw sx="100000" sy="100000" kx="0" ky="0" algn="b" rotWithShape="0" blurRad="25400" dist="12700" dir="5280000">
                              <a:srgbClr val="FFFFFF"/>
                            </a:outerShdw>
                          </a:effectLst>
                        </a:rPr>
                        <a:t>Pulm Art Wedge Pressure (LV function estimation)</a:t>
                      </a:r>
                    </a:p>
                  </a:txBody>
                  <a:tcPr marL="50800" marR="50800" marT="50800" marB="50800" anchor="t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600">
                          <a:solidFill>
                            <a:srgbClr val="6D6A67"/>
                          </a:solidFill>
                          <a:effectLst>
                            <a:outerShdw sx="100000" sy="100000" kx="0" ky="0" algn="b" rotWithShape="0" blurRad="25400" dist="12700" dir="5280000">
                              <a:srgbClr val="FFFFFF"/>
                            </a:outerShdw>
                          </a:effectLst>
                        </a:rPr>
                        <a:t>PWP, PCWP</a:t>
                      </a:r>
                    </a:p>
                  </a:txBody>
                  <a:tcPr marL="50800" marR="50800" marT="50800" marB="50800" anchor="t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600">
                          <a:solidFill>
                            <a:srgbClr val="6D6A67"/>
                          </a:solidFill>
                          <a:effectLst>
                            <a:outerShdw sx="100000" sy="100000" kx="0" ky="0" algn="b" rotWithShape="0" blurRad="25400" dist="12700" dir="5280000">
                              <a:srgbClr val="FFFFFF"/>
                            </a:outerShdw>
                          </a:effectLst>
                        </a:rPr>
                        <a:t>4- 15 (mean)</a:t>
                      </a:r>
                    </a:p>
                  </a:txBody>
                  <a:tcPr marL="50800" marR="50800" marT="50800" marB="50800" anchor="t" anchorCtr="0" horzOverflow="overflow"/>
                </a:tc>
                <a:tc vMerge="1">
                  <a:tcPr/>
                </a:tc>
              </a:tr>
              <a:tr h="1509437">
                <a:tc>
                  <a:txBody>
                    <a:bodyPr/>
                    <a:lstStyle/>
                    <a:p>
                      <a:pPr algn="l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600">
                          <a:solidFill>
                            <a:srgbClr val="6D6A67"/>
                          </a:solidFill>
                          <a:effectLst>
                            <a:outerShdw sx="100000" sy="100000" kx="0" ky="0" algn="b" rotWithShape="0" blurRad="25400" dist="12700" dir="5280000">
                              <a:srgbClr val="FFFFFF"/>
                            </a:outerShdw>
                          </a:effectLst>
                        </a:rPr>
                        <a:t>Mean Arterial Pressure</a:t>
                      </a:r>
                    </a:p>
                  </a:txBody>
                  <a:tcPr marL="50800" marR="50800" marT="50800" marB="50800" anchor="t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600">
                          <a:solidFill>
                            <a:srgbClr val="6D6A67"/>
                          </a:solidFill>
                          <a:effectLst>
                            <a:outerShdw sx="100000" sy="100000" kx="0" ky="0" algn="b" rotWithShape="0" blurRad="25400" dist="12700" dir="5280000">
                              <a:srgbClr val="FFFFFF"/>
                            </a:outerShdw>
                          </a:effectLst>
                        </a:rPr>
                        <a:t>MAP</a:t>
                      </a:r>
                    </a:p>
                  </a:txBody>
                  <a:tcPr marL="50800" marR="50800" marT="50800" marB="50800" anchor="t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600">
                          <a:solidFill>
                            <a:srgbClr val="6D6A67"/>
                          </a:solidFill>
                          <a:effectLst>
                            <a:outerShdw sx="100000" sy="100000" kx="0" ky="0" algn="b" rotWithShape="0" blurRad="25400" dist="12700" dir="5280000">
                              <a:srgbClr val="FFFFFF"/>
                            </a:outerShdw>
                          </a:effectLst>
                        </a:rPr>
                        <a:t>70-110</a:t>
                      </a:r>
                    </a:p>
                  </a:txBody>
                  <a:tcPr marL="50800" marR="50800" marT="50800" marB="50800" anchor="t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700">
                          <a:solidFill>
                            <a:srgbClr val="6D6A67"/>
                          </a:solidFill>
                          <a:effectLst>
                            <a:outerShdw sx="100000" sy="100000" kx="0" ky="0" algn="b" rotWithShape="0" blurRad="25400" dist="12700" dir="5280000">
                              <a:srgbClr val="FFFFFF"/>
                            </a:outerShdw>
                          </a:effectLst>
                        </a:rPr>
                        <a:t>&gt; heart stressed, works harder, cause fatty deposits, lead to heart failure 
&lt; lack of perfusion/blood flow causing shock, organ failure</a:t>
                      </a:r>
                    </a:p>
                  </a:txBody>
                  <a:tcPr marL="50800" marR="50800" marT="50800" marB="50800" anchor="t" anchorCtr="0" horzOverflow="overflow"/>
                </a:tc>
              </a:tr>
            </a:tbl>
          </a:graphicData>
        </a:graphic>
      </p:graphicFrame>
      <p:sp>
        <p:nvSpPr>
          <p:cNvPr id="420" name="Shape 420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Shape 42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Evidence-Based Practice</a:t>
            </a:r>
          </a:p>
        </p:txBody>
      </p:sp>
      <p:sp>
        <p:nvSpPr>
          <p:cNvPr id="423" name="Shape 42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FontTx/>
              <a:buNone/>
              <a:defRPr sz="3500"/>
            </a:pPr>
            <a:r>
              <a:t>Mobilizing patients in ICU is safe, feasible and improves physical function, and continue improvement post-discharge. It can also reduce length of hospital stay and costs.</a:t>
            </a:r>
          </a:p>
          <a:p>
            <a:pPr marL="467894" indent="-467894">
              <a:defRPr sz="3500"/>
            </a:pPr>
            <a:r>
              <a:t>Bailey P . Crit Care Med. 2007 Jan;35(1):139‐45</a:t>
            </a:r>
          </a:p>
          <a:p>
            <a:pPr marL="467894" indent="-467894">
              <a:defRPr sz="3500"/>
            </a:pPr>
            <a:r>
              <a:t>Morris PE. Crit Care Med. 2008 Aug;36(8):2238‐43</a:t>
            </a:r>
          </a:p>
          <a:p>
            <a:pPr marL="467894" indent="-467894">
              <a:defRPr sz="3500"/>
            </a:pPr>
            <a:r>
              <a:t>Schweickert WD. Lancet. 2009 May ; 373:1874‐1882</a:t>
            </a:r>
          </a:p>
        </p:txBody>
      </p:sp>
      <p:sp>
        <p:nvSpPr>
          <p:cNvPr id="424" name="Shape 424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Shape 42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Take-Away!</a:t>
            </a:r>
          </a:p>
        </p:txBody>
      </p:sp>
      <p:sp>
        <p:nvSpPr>
          <p:cNvPr id="427" name="Shape 427"/>
          <p:cNvSpPr/>
          <p:nvPr>
            <p:ph type="body" idx="1"/>
          </p:nvPr>
        </p:nvSpPr>
        <p:spPr>
          <a:xfrm>
            <a:off x="1950179" y="2987132"/>
            <a:ext cx="9104442" cy="6319336"/>
          </a:xfrm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0"/>
              </a:spcBef>
              <a:buClrTx/>
              <a:buSzTx/>
              <a:buFontTx/>
              <a:buNone/>
              <a:defRPr b="1">
                <a:solidFill>
                  <a:schemeClr val="accent5">
                    <a:lumOff val="-6018"/>
                  </a:schemeClr>
                </a:solidFill>
              </a:defRPr>
            </a:pPr>
            <a:r>
              <a:rPr sz="10400"/>
              <a:t>Do not </a:t>
            </a:r>
            <a:endParaRPr sz="10400"/>
          </a:p>
          <a:p>
            <a:pPr marL="0" indent="0" algn="ctr">
              <a:spcBef>
                <a:spcPts val="0"/>
              </a:spcBef>
              <a:buClrTx/>
              <a:buSzTx/>
              <a:buFontTx/>
              <a:buNone/>
              <a:defRPr b="1">
                <a:solidFill>
                  <a:schemeClr val="accent5">
                    <a:lumOff val="-6018"/>
                  </a:schemeClr>
                </a:solidFill>
              </a:defRPr>
            </a:pPr>
            <a:r>
              <a:rPr sz="10400"/>
              <a:t>get a line dislodged!</a:t>
            </a:r>
            <a:r>
              <a:t> </a:t>
            </a:r>
          </a:p>
        </p:txBody>
      </p:sp>
      <p:sp>
        <p:nvSpPr>
          <p:cNvPr id="428" name="Shape 428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Lines Management 101</a:t>
            </a:r>
          </a:p>
        </p:txBody>
      </p:sp>
      <p:sp>
        <p:nvSpPr>
          <p:cNvPr id="153" name="Shape 15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Just to start us off. </a:t>
            </a:r>
          </a:p>
        </p:txBody>
      </p:sp>
      <p:pic>
        <p:nvPicPr>
          <p:cNvPr id="154" name="FFB6A027-3456-41AB-9369-E5184D09C91A-L0-001.jpeg"/>
          <p:cNvPicPr>
            <a:picLocks noChangeAspect="1"/>
          </p:cNvPicPr>
          <p:nvPr/>
        </p:nvPicPr>
        <p:blipFill>
          <a:blip r:embed="rId2">
            <a:extLst/>
          </a:blip>
          <a:srcRect l="17481" t="0" r="8975" b="0"/>
          <a:stretch>
            <a:fillRect/>
          </a:stretch>
        </p:blipFill>
        <p:spPr>
          <a:xfrm>
            <a:off x="6158627" y="368101"/>
            <a:ext cx="6631509" cy="9017271"/>
          </a:xfrm>
          <a:prstGeom prst="rect">
            <a:avLst/>
          </a:prstGeom>
          <a:ln w="12700">
            <a:miter lim="400000"/>
          </a:ln>
        </p:spPr>
      </p:pic>
      <p:sp>
        <p:nvSpPr>
          <p:cNvPr id="155" name="Shape 155"/>
          <p:cNvSpPr/>
          <p:nvPr>
            <p:ph type="sldNum" sz="quarter" idx="2"/>
          </p:nvPr>
        </p:nvSpPr>
        <p:spPr>
          <a:xfrm>
            <a:off x="12382499" y="9220200"/>
            <a:ext cx="215901" cy="355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Shape 430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31" name="Shape 431"/>
          <p:cNvSpPr/>
          <p:nvPr/>
        </p:nvSpPr>
        <p:spPr>
          <a:xfrm>
            <a:off x="321352" y="985956"/>
            <a:ext cx="12362096" cy="713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b="1">
                <a:solidFill>
                  <a:schemeClr val="accent5">
                    <a:lumOff val="-6018"/>
                  </a:schemeClr>
                </a:solidFill>
              </a:defRPr>
            </a:pPr>
            <a:r>
              <a:t>References</a:t>
            </a:r>
          </a:p>
          <a:p>
            <a:pPr algn="l">
              <a:spcBef>
                <a:spcPts val="3800"/>
              </a:spcBef>
              <a:defRPr sz="2000">
                <a:solidFill>
                  <a:srgbClr val="000000"/>
                </a:solidFill>
              </a:defRPr>
            </a:pPr>
            <a:r>
              <a:t>admin (2016) Tube types - feeding tube awareness foundation. Available at: http://www.feedingtubeawareness.org/tube-feeding-basics/tubetypes/ (Accessed: 15 August 2016).</a:t>
            </a:r>
          </a:p>
          <a:p>
            <a:pPr algn="l">
              <a:spcBef>
                <a:spcPts val="3800"/>
              </a:spcBef>
              <a:defRPr sz="2000">
                <a:solidFill>
                  <a:srgbClr val="000000"/>
                </a:solidFill>
              </a:defRPr>
            </a:pPr>
            <a:r>
              <a:t>C, J.P., West, M.P. and Paz, J.C. (2013) Acute care handbook for physical therapists. 4th edn. United States: Elsevier Health Sciences.</a:t>
            </a:r>
          </a:p>
          <a:p>
            <a:pPr algn="l">
              <a:spcBef>
                <a:spcPts val="3800"/>
              </a:spcBef>
              <a:defRPr sz="2000">
                <a:solidFill>
                  <a:srgbClr val="000000"/>
                </a:solidFill>
              </a:defRPr>
            </a:pPr>
            <a:r>
              <a:t>CORONA, M.L., PETERS, S.G., NARR, B.J. and THOMPSON, R.L. (1990) “Infections related to central Venous catheters,” Mayo Clinic Proceedings, 65(7), pp. 979–986. doi: 10.1016/s0025-6196(12)65159-3.</a:t>
            </a:r>
          </a:p>
          <a:p>
            <a:pPr algn="l">
              <a:spcBef>
                <a:spcPts val="3800"/>
              </a:spcBef>
              <a:defRPr sz="2000">
                <a:solidFill>
                  <a:srgbClr val="000000"/>
                </a:solidFill>
              </a:defRPr>
            </a:pPr>
            <a:r>
              <a:t>Fernando, J. and LITFL (2012) Collections. Available at: http://lifeinthefastlane.com/ccc/pulmonary-artery-catheters/ (Accessed: 13 August 2016).</a:t>
            </a:r>
          </a:p>
          <a:p>
            <a:pPr algn="l">
              <a:spcBef>
                <a:spcPts val="3800"/>
              </a:spcBef>
              <a:defRPr sz="2000">
                <a:solidFill>
                  <a:srgbClr val="000000"/>
                </a:solidFill>
              </a:defRPr>
            </a:pPr>
            <a:r>
              <a:t>Hemodynamic monitoring study questions (no date) Available at: http://www.austincc.edu/adnlev4/rnsg2331online/lab/Hemodynamic%20Monitoring%20Study%20Questions.htm (Accessed: 15 August 2016).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Shape 433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34" name="Shape 434"/>
          <p:cNvSpPr/>
          <p:nvPr/>
        </p:nvSpPr>
        <p:spPr>
          <a:xfrm>
            <a:off x="306012" y="978170"/>
            <a:ext cx="12392776" cy="632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b="1">
                <a:solidFill>
                  <a:schemeClr val="accent5">
                    <a:lumOff val="-6018"/>
                  </a:schemeClr>
                </a:solidFill>
              </a:defRPr>
            </a:pPr>
            <a:r>
              <a:t>References</a:t>
            </a:r>
          </a:p>
          <a:p>
            <a:pPr algn="l">
              <a:spcBef>
                <a:spcPts val="3800"/>
              </a:spcBef>
              <a:defRPr sz="2000">
                <a:solidFill>
                  <a:srgbClr val="000000"/>
                </a:solidFill>
              </a:defRPr>
            </a:pPr>
            <a:r>
              <a:t>Hillegass, E.A. (2011) Essentials of cardiopulmonary physical therapy. 3rd edn. Philadelphia, PA, United States: Elsevier Health Sciences.</a:t>
            </a:r>
          </a:p>
          <a:p>
            <a:pPr algn="l">
              <a:spcBef>
                <a:spcPts val="3800"/>
              </a:spcBef>
              <a:defRPr sz="2000">
                <a:solidFill>
                  <a:srgbClr val="000000"/>
                </a:solidFill>
              </a:defRPr>
            </a:pPr>
            <a:r>
              <a:t>Hodgin, K.E., Nordon-Craft, A., McFann, K.K., Mealer, M.L. and Moss, M. (no date) “Physical therapy utilization in intensive care units: Results from a national survey,” 37(2).</a:t>
            </a:r>
          </a:p>
          <a:p>
            <a:pPr algn="l">
              <a:spcBef>
                <a:spcPts val="3800"/>
              </a:spcBef>
              <a:defRPr sz="2000">
                <a:solidFill>
                  <a:srgbClr val="000000"/>
                </a:solidFill>
              </a:defRPr>
            </a:pPr>
            <a:r>
              <a:t>Jardins, T.D.R. (2007) Cardiopulmonary anatomy &amp; physiology: Essentials for respiratory care. 5th edn. Nashville, TN, United States: Thomson Delmar Learning.</a:t>
            </a:r>
          </a:p>
          <a:p>
            <a:pPr algn="l">
              <a:spcBef>
                <a:spcPts val="3800"/>
              </a:spcBef>
              <a:defRPr sz="2000">
                <a:solidFill>
                  <a:srgbClr val="000000"/>
                </a:solidFill>
              </a:defRPr>
            </a:pPr>
            <a:r>
              <a:t>Lunardi, N., Bryant, M., Smith, K. and Lowson, S. (2012) “Early mobilization in critically ill patients,” ICU Director, 3(1), pp. 17–20. doi: 10.1177/1944451611435275.</a:t>
            </a:r>
          </a:p>
          <a:p>
            <a:pPr algn="l">
              <a:spcBef>
                <a:spcPts val="3800"/>
              </a:spcBef>
              <a:defRPr sz="2000">
                <a:solidFill>
                  <a:srgbClr val="000000"/>
                </a:solidFill>
              </a:defRPr>
            </a:pPr>
            <a:r>
              <a:t>Malone, D.J. and Lindsay, K.L.B. (2005) Physical therapy in acute care: A clinician’s guide. United States: Slack.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Shape 436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37" name="Shape 437"/>
          <p:cNvSpPr/>
          <p:nvPr/>
        </p:nvSpPr>
        <p:spPr>
          <a:xfrm>
            <a:off x="221641" y="981813"/>
            <a:ext cx="12561517" cy="665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b="1">
                <a:solidFill>
                  <a:schemeClr val="accent5">
                    <a:lumOff val="-6018"/>
                  </a:schemeClr>
                </a:solidFill>
              </a:defRPr>
            </a:pPr>
            <a:r>
              <a:t>References</a:t>
            </a:r>
          </a:p>
          <a:p>
            <a:pPr algn="l">
              <a:spcBef>
                <a:spcPts val="3800"/>
              </a:spcBef>
              <a:defRPr sz="2000">
                <a:solidFill>
                  <a:srgbClr val="000000"/>
                </a:solidFill>
              </a:defRPr>
            </a:pPr>
            <a:r>
              <a:t>Merriweather, N. and Sulzbach-Hoke, L.M. (2012) “Managing risk of complications at Femoral vascular access sites in Percutaneous coronary intervention,” Critical Care Nurse, 32(5), pp. 16–29. doi: 10.4037/ccn2012123.</a:t>
            </a:r>
          </a:p>
          <a:p>
            <a:pPr algn="l">
              <a:spcBef>
                <a:spcPts val="3800"/>
              </a:spcBef>
              <a:defRPr sz="2000">
                <a:solidFill>
                  <a:srgbClr val="000000"/>
                </a:solidFill>
              </a:defRPr>
            </a:pPr>
            <a:r>
              <a:t>Munis, J.R. (2012) Just enough physiology. New York, NY, United States: Oxford University Press.</a:t>
            </a:r>
          </a:p>
          <a:p>
            <a:pPr algn="l">
              <a:spcBef>
                <a:spcPts val="3800"/>
              </a:spcBef>
              <a:defRPr sz="2000">
                <a:solidFill>
                  <a:srgbClr val="000000"/>
                </a:solidFill>
              </a:defRPr>
            </a:pPr>
            <a:r>
              <a:t>Perme, C., Lettvin, C., Throckmorton, T.A., Mitchell, K. and Masud, F. (2011) “Early mobility and walking for patients with Femoral arterial catheters in intensive care unit: A case series,” Journal of Acute Care Physical Therapy, 2(1), pp. 30–34. doi: 10.1097/01592394-201102010-00004.</a:t>
            </a:r>
          </a:p>
          <a:p>
            <a:pPr algn="l">
              <a:spcBef>
                <a:spcPts val="3800"/>
              </a:spcBef>
              <a:defRPr sz="2000">
                <a:solidFill>
                  <a:srgbClr val="000000"/>
                </a:solidFill>
              </a:defRPr>
            </a:pPr>
            <a:r>
              <a:t>Roy, S.H., Wolf, S. and Scalzitti, D. (2012) The rehabilitation specialist’s handbook. Philadelphia, PA, United States: F.A. Davis Company.</a:t>
            </a:r>
          </a:p>
          <a:p>
            <a:pPr algn="l">
              <a:spcBef>
                <a:spcPts val="3800"/>
              </a:spcBef>
              <a:defRPr sz="2000">
                <a:solidFill>
                  <a:srgbClr val="000000"/>
                </a:solidFill>
              </a:defRPr>
            </a:pPr>
            <a:r>
              <a:t>Wilcox, R. (2009) Standard of care: Cardiac inpatient physical therapy management of the surgical and non-surgical patient with cardiac disease. Available at: </a:t>
            </a:r>
            <a:r>
              <a:rPr u="sng">
                <a:hlinkClick r:id="rId2" invalidUrl="" action="" tgtFrame="" tooltip="" history="1" highlightClick="0" endSnd="0"/>
              </a:rPr>
              <a:t>http://www.brighamandwomens.org/Patients_Visitors/pcs/rehabilitationservices/Physical-Therapy-Standards-of-Care-and-Protocols/Cardiac%20SOC.pdf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>
            <p:ph type="body" idx="1"/>
          </p:nvPr>
        </p:nvSpPr>
        <p:spPr>
          <a:xfrm>
            <a:off x="355600" y="444500"/>
            <a:ext cx="6111504" cy="8864600"/>
          </a:xfrm>
          <a:prstGeom prst="rect">
            <a:avLst/>
          </a:prstGeom>
        </p:spPr>
        <p:txBody>
          <a:bodyPr anchor="t"/>
          <a:lstStyle/>
          <a:p>
            <a:pPr marL="0" indent="0" defTabSz="572516">
              <a:spcBef>
                <a:spcPts val="4100"/>
              </a:spcBef>
              <a:buClrTx/>
              <a:buSzTx/>
              <a:buFontTx/>
              <a:buNone/>
              <a:defRPr sz="3724"/>
            </a:pPr>
            <a:r>
              <a:t>Pre-Treatment</a:t>
            </a:r>
          </a:p>
          <a:p>
            <a:pPr marL="497840" indent="-497840" defTabSz="572516">
              <a:spcBef>
                <a:spcPts val="4100"/>
              </a:spcBef>
              <a:defRPr sz="3724"/>
            </a:pPr>
            <a:r>
              <a:rPr b="1"/>
              <a:t>Review</a:t>
            </a:r>
            <a:r>
              <a:t> the chart for lines, drains, equipment, devices</a:t>
            </a:r>
          </a:p>
          <a:p>
            <a:pPr marL="497840" indent="-497840" defTabSz="572516">
              <a:spcBef>
                <a:spcPts val="4100"/>
              </a:spcBef>
              <a:defRPr sz="3724"/>
            </a:pPr>
            <a:r>
              <a:rPr b="1"/>
              <a:t>Learn</a:t>
            </a:r>
            <a:r>
              <a:t> specific parameters &amp; precautions that protect the Pt, therapist, or both </a:t>
            </a:r>
          </a:p>
          <a:p>
            <a:pPr marL="497840" indent="-497840" defTabSz="572516">
              <a:spcBef>
                <a:spcPts val="4100"/>
              </a:spcBef>
              <a:defRPr sz="3724"/>
            </a:pPr>
            <a:r>
              <a:rPr b="1"/>
              <a:t>Discuss</a:t>
            </a:r>
            <a:r>
              <a:t> planned interventions with RN</a:t>
            </a:r>
          </a:p>
        </p:txBody>
      </p:sp>
      <p:sp>
        <p:nvSpPr>
          <p:cNvPr id="158" name="Shape 158"/>
          <p:cNvSpPr/>
          <p:nvPr/>
        </p:nvSpPr>
        <p:spPr>
          <a:xfrm>
            <a:off x="6482455" y="444500"/>
            <a:ext cx="6111504" cy="886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 defTabSz="251206">
              <a:spcBef>
                <a:spcPts val="1800"/>
              </a:spcBef>
              <a:defRPr sz="2795">
                <a:solidFill>
                  <a:srgbClr val="000000"/>
                </a:solidFill>
              </a:defRPr>
            </a:pPr>
            <a:r>
              <a:t>Treatment Protocols</a:t>
            </a:r>
          </a:p>
          <a:p>
            <a:pPr marL="373647" indent="-373647" algn="l" defTabSz="251206">
              <a:spcBef>
                <a:spcPts val="1800"/>
              </a:spcBef>
              <a:buClr>
                <a:srgbClr val="5C86B9"/>
              </a:buClr>
              <a:buSzPct val="70000"/>
              <a:buFont typeface="Zapf Dingbats"/>
              <a:buChar char="✤"/>
              <a:defRPr sz="2795">
                <a:solidFill>
                  <a:srgbClr val="000000"/>
                </a:solidFill>
              </a:defRPr>
            </a:pPr>
            <a:r>
              <a:t>Observe + Inventory: Pt's position, appearance</a:t>
            </a:r>
          </a:p>
          <a:p>
            <a:pPr marL="373647" indent="-373647" algn="l" defTabSz="251206">
              <a:spcBef>
                <a:spcPts val="1800"/>
              </a:spcBef>
              <a:buClr>
                <a:srgbClr val="5C86B9"/>
              </a:buClr>
              <a:buSzPct val="70000"/>
              <a:buFont typeface="Zapf Dingbats"/>
              <a:buChar char="✤"/>
              <a:defRPr sz="2795">
                <a:solidFill>
                  <a:srgbClr val="000000"/>
                </a:solidFill>
              </a:defRPr>
            </a:pPr>
            <a:r>
              <a:t>Systematically verify presence of documented lines (left to right, top to bottom, survey environment - everything is to be considered in the plan for mobilization) </a:t>
            </a:r>
          </a:p>
          <a:p>
            <a:pPr marL="373647" indent="-373647" algn="l" defTabSz="251206">
              <a:spcBef>
                <a:spcPts val="1800"/>
              </a:spcBef>
              <a:buClr>
                <a:srgbClr val="5C86B9"/>
              </a:buClr>
              <a:buSzPct val="70000"/>
              <a:buFont typeface="Zapf Dingbats"/>
              <a:buChar char="✤"/>
              <a:defRPr sz="2795">
                <a:solidFill>
                  <a:srgbClr val="000000"/>
                </a:solidFill>
              </a:defRPr>
            </a:pPr>
            <a:r>
              <a:t>Note all the readings on monitors, before, during, after tx</a:t>
            </a:r>
          </a:p>
          <a:p>
            <a:pPr marL="373647" indent="-373647" algn="l" defTabSz="251206">
              <a:spcBef>
                <a:spcPts val="1800"/>
              </a:spcBef>
              <a:buClr>
                <a:srgbClr val="5C86B9"/>
              </a:buClr>
              <a:buSzPct val="70000"/>
              <a:buFont typeface="Zapf Dingbats"/>
              <a:buChar char="✤"/>
              <a:defRPr sz="2795">
                <a:solidFill>
                  <a:srgbClr val="000000"/>
                </a:solidFill>
              </a:defRPr>
            </a:pPr>
            <a:r>
              <a:t>Anticipate how interventions will affect VS, how they will look on the monitor, and what can artificially change based on position change response</a:t>
            </a:r>
          </a:p>
        </p:txBody>
      </p:sp>
      <p:sp>
        <p:nvSpPr>
          <p:cNvPr id="159" name="Shape 159"/>
          <p:cNvSpPr/>
          <p:nvPr>
            <p:ph type="sldNum" sz="quarter" idx="2"/>
          </p:nvPr>
        </p:nvSpPr>
        <p:spPr>
          <a:xfrm>
            <a:off x="12382499" y="9220200"/>
            <a:ext cx="215901" cy="355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58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/>
          <p:nvPr/>
        </p:nvSpPr>
        <p:spPr>
          <a:xfrm>
            <a:off x="453760" y="444500"/>
            <a:ext cx="12097280" cy="886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 defTabSz="566674">
              <a:spcBef>
                <a:spcPts val="4000"/>
              </a:spcBef>
              <a:defRPr sz="3686">
                <a:solidFill>
                  <a:srgbClr val="000000"/>
                </a:solidFill>
              </a:defRPr>
            </a:pPr>
            <a:r>
              <a:t>Treatment Protocols</a:t>
            </a:r>
          </a:p>
          <a:p>
            <a:pPr marL="492760" indent="-492760" algn="l" defTabSz="566674">
              <a:spcBef>
                <a:spcPts val="4000"/>
              </a:spcBef>
              <a:buClr>
                <a:srgbClr val="5C86B9"/>
              </a:buClr>
              <a:buSzPct val="70000"/>
              <a:buFont typeface="Zapf Dingbats"/>
              <a:buChar char="✤"/>
              <a:defRPr sz="3686">
                <a:solidFill>
                  <a:srgbClr val="000000"/>
                </a:solidFill>
              </a:defRPr>
            </a:pPr>
            <a:r>
              <a:t>Discuss with RN any lines that can be temporarily disconnected </a:t>
            </a:r>
          </a:p>
          <a:p>
            <a:pPr marL="492760" indent="-492760" algn="l" defTabSz="566674">
              <a:spcBef>
                <a:spcPts val="4000"/>
              </a:spcBef>
              <a:buClr>
                <a:srgbClr val="5C86B9"/>
              </a:buClr>
              <a:buSzPct val="70000"/>
              <a:buFont typeface="Zapf Dingbats"/>
              <a:buChar char="✤"/>
              <a:defRPr sz="3686">
                <a:solidFill>
                  <a:srgbClr val="000000"/>
                </a:solidFill>
              </a:defRPr>
            </a:pPr>
            <a:r>
              <a:t>Gently trace (tactile) each line from Pt to source</a:t>
            </a:r>
          </a:p>
          <a:p>
            <a:pPr marL="492760" indent="-492760" algn="l" defTabSz="566674">
              <a:spcBef>
                <a:spcPts val="4000"/>
              </a:spcBef>
              <a:buClr>
                <a:srgbClr val="5C86B9"/>
              </a:buClr>
              <a:buSzPct val="70000"/>
              <a:buFont typeface="Zapf Dingbats"/>
              <a:buChar char="✤"/>
              <a:defRPr sz="3686">
                <a:solidFill>
                  <a:srgbClr val="000000"/>
                </a:solidFill>
              </a:defRPr>
            </a:pPr>
            <a:r>
              <a:t>Always ask for assistance to untangle or free any lines that may be under the Pt</a:t>
            </a:r>
          </a:p>
          <a:p>
            <a:pPr marL="492760" indent="-492760" algn="l" defTabSz="566674">
              <a:spcBef>
                <a:spcPts val="4000"/>
              </a:spcBef>
              <a:buClr>
                <a:srgbClr val="5C86B9"/>
              </a:buClr>
              <a:buSzPct val="70000"/>
              <a:buFont typeface="Zapf Dingbats"/>
              <a:buChar char="✤"/>
              <a:defRPr sz="3686">
                <a:solidFill>
                  <a:srgbClr val="000000"/>
                </a:solidFill>
              </a:defRPr>
            </a:pPr>
            <a:r>
              <a:t>Ensure there is </a:t>
            </a:r>
            <a:r>
              <a:rPr b="1" u="sng"/>
              <a:t>no tension</a:t>
            </a:r>
            <a:r>
              <a:t> on any line prior to moving the Pt. </a:t>
            </a:r>
          </a:p>
          <a:p>
            <a:pPr algn="l" defTabSz="566674">
              <a:spcBef>
                <a:spcPts val="4000"/>
              </a:spcBef>
              <a:defRPr b="1" sz="3686">
                <a:solidFill>
                  <a:srgbClr val="D71A16"/>
                </a:solidFill>
              </a:defRPr>
            </a:pPr>
            <a:r>
              <a:t>DO NOT attempt to free a line you cannot completely visualize! Always ask for assistance in mobilizing Pts</a:t>
            </a:r>
          </a:p>
        </p:txBody>
      </p:sp>
      <p:sp>
        <p:nvSpPr>
          <p:cNvPr id="162" name="Shape 162"/>
          <p:cNvSpPr/>
          <p:nvPr>
            <p:ph type="sldNum" sz="quarter" idx="2"/>
          </p:nvPr>
        </p:nvSpPr>
        <p:spPr>
          <a:xfrm>
            <a:off x="12382499" y="9220200"/>
            <a:ext cx="215901" cy="355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Noninvasive       vs        Invasive</a:t>
            </a:r>
          </a:p>
        </p:txBody>
      </p:sp>
      <p:sp>
        <p:nvSpPr>
          <p:cNvPr id="165" name="Shape 165"/>
          <p:cNvSpPr/>
          <p:nvPr>
            <p:ph type="body" sz="half" idx="1"/>
          </p:nvPr>
        </p:nvSpPr>
        <p:spPr>
          <a:xfrm>
            <a:off x="355600" y="2984500"/>
            <a:ext cx="5574597" cy="6324600"/>
          </a:xfrm>
          <a:prstGeom prst="rect">
            <a:avLst/>
          </a:prstGeom>
        </p:spPr>
        <p:txBody>
          <a:bodyPr anchor="t"/>
          <a:lstStyle/>
          <a:p>
            <a:pPr marL="396239" indent="-396239" defTabSz="455675">
              <a:spcBef>
                <a:spcPts val="3200"/>
              </a:spcBef>
              <a:defRPr b="1" sz="2964"/>
            </a:pPr>
            <a:r>
              <a:t>Electrocardiogram</a:t>
            </a:r>
          </a:p>
          <a:p>
            <a:pPr marL="396239" indent="-396239" defTabSz="455675">
              <a:spcBef>
                <a:spcPts val="3200"/>
              </a:spcBef>
              <a:defRPr b="1" sz="2964"/>
            </a:pPr>
            <a:r>
              <a:t>Pulse Oximetry (Sp02)</a:t>
            </a:r>
          </a:p>
          <a:p>
            <a:pPr marL="396239" indent="-396239" defTabSz="455675">
              <a:spcBef>
                <a:spcPts val="3200"/>
              </a:spcBef>
              <a:defRPr sz="2964"/>
            </a:pPr>
            <a:r>
              <a:t>Blood Pressure Monitoring (NIBP) - sphygmomanometry </a:t>
            </a:r>
          </a:p>
          <a:p>
            <a:pPr marL="396239" indent="-396239" defTabSz="455675">
              <a:spcBef>
                <a:spcPts val="3200"/>
              </a:spcBef>
              <a:defRPr sz="2964"/>
            </a:pPr>
            <a:r>
              <a:t>Respiratory Rate</a:t>
            </a:r>
          </a:p>
          <a:p>
            <a:pPr marL="396239" indent="-396239" defTabSz="455675">
              <a:spcBef>
                <a:spcPts val="3200"/>
              </a:spcBef>
              <a:defRPr sz="2964"/>
            </a:pPr>
            <a:r>
              <a:t>Level of Consciousness (Bispectral Index Sensor)</a:t>
            </a:r>
          </a:p>
          <a:p>
            <a:pPr marL="396239" indent="-396239" defTabSz="455675">
              <a:spcBef>
                <a:spcPts val="3200"/>
              </a:spcBef>
              <a:defRPr sz="2964"/>
            </a:pPr>
            <a:r>
              <a:t>End Tidal CO2 (</a:t>
            </a:r>
            <a:r>
              <a:rPr sz="2340">
                <a:solidFill>
                  <a:schemeClr val="accent2">
                    <a:satOff val="10782"/>
                    <a:lumOff val="-18924"/>
                  </a:schemeClr>
                </a:solidFill>
              </a:rPr>
              <a:t>etCO2 or ETCO2</a:t>
            </a:r>
            <a:r>
              <a:t>)</a:t>
            </a:r>
          </a:p>
        </p:txBody>
      </p:sp>
      <p:sp>
        <p:nvSpPr>
          <p:cNvPr id="166" name="Shape 166"/>
          <p:cNvSpPr/>
          <p:nvPr/>
        </p:nvSpPr>
        <p:spPr>
          <a:xfrm>
            <a:off x="6758578" y="2984500"/>
            <a:ext cx="5574598" cy="632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marL="375920" indent="-375920" algn="l" defTabSz="432308">
              <a:spcBef>
                <a:spcPts val="3100"/>
              </a:spcBef>
              <a:buClr>
                <a:srgbClr val="5C86B9"/>
              </a:buClr>
              <a:buSzPct val="70000"/>
              <a:buFont typeface="Zapf Dingbats"/>
              <a:buChar char="✤"/>
              <a:defRPr b="1" sz="2812">
                <a:solidFill>
                  <a:srgbClr val="000000"/>
                </a:solidFill>
              </a:defRPr>
            </a:pPr>
            <a:r>
              <a:t>Arterial Line</a:t>
            </a:r>
          </a:p>
          <a:p>
            <a:pPr marL="375920" indent="-375920" algn="l" defTabSz="432308">
              <a:spcBef>
                <a:spcPts val="3100"/>
              </a:spcBef>
              <a:buClr>
                <a:srgbClr val="5C86B9"/>
              </a:buClr>
              <a:buSzPct val="70000"/>
              <a:buFont typeface="Zapf Dingbats"/>
              <a:buChar char="✤"/>
              <a:defRPr b="1" sz="2812">
                <a:solidFill>
                  <a:srgbClr val="000000"/>
                </a:solidFill>
              </a:defRPr>
            </a:pPr>
            <a:r>
              <a:t>Central Line</a:t>
            </a:r>
          </a:p>
          <a:p>
            <a:pPr marL="375920" indent="-375920" algn="l" defTabSz="432308">
              <a:spcBef>
                <a:spcPts val="3100"/>
              </a:spcBef>
              <a:buClr>
                <a:srgbClr val="5C86B9"/>
              </a:buClr>
              <a:buSzPct val="70000"/>
              <a:buFont typeface="Zapf Dingbats"/>
              <a:buChar char="✤"/>
              <a:defRPr b="1" sz="2812">
                <a:solidFill>
                  <a:srgbClr val="000000"/>
                </a:solidFill>
              </a:defRPr>
            </a:pPr>
            <a:r>
              <a:t>PAC (Pulmonary Artery Catheter / Swan-Ganz Catheter)</a:t>
            </a:r>
          </a:p>
          <a:p>
            <a:pPr marL="375920" indent="-375920" algn="l" defTabSz="432308">
              <a:spcBef>
                <a:spcPts val="3100"/>
              </a:spcBef>
              <a:buClr>
                <a:srgbClr val="5C86B9"/>
              </a:buClr>
              <a:buSzPct val="70000"/>
              <a:buFont typeface="Zapf Dingbats"/>
              <a:buChar char="✤"/>
              <a:defRPr b="1" sz="2812">
                <a:solidFill>
                  <a:srgbClr val="000000"/>
                </a:solidFill>
              </a:defRPr>
            </a:pPr>
            <a:r>
              <a:t>Chest Tube(s)</a:t>
            </a:r>
          </a:p>
          <a:p>
            <a:pPr marL="375920" indent="-375920" algn="l" defTabSz="432308">
              <a:spcBef>
                <a:spcPts val="3100"/>
              </a:spcBef>
              <a:buClr>
                <a:srgbClr val="5C86B9"/>
              </a:buClr>
              <a:buSzPct val="70000"/>
              <a:buFont typeface="Zapf Dingbats"/>
              <a:buChar char="✤"/>
              <a:defRPr sz="2812">
                <a:solidFill>
                  <a:srgbClr val="000000"/>
                </a:solidFill>
              </a:defRPr>
            </a:pPr>
            <a:r>
              <a:t>Temperature monitoring</a:t>
            </a:r>
          </a:p>
          <a:p>
            <a:pPr marL="375920" indent="-375920" algn="l" defTabSz="432308">
              <a:spcBef>
                <a:spcPts val="3100"/>
              </a:spcBef>
              <a:buClr>
                <a:srgbClr val="5C86B9"/>
              </a:buClr>
              <a:buSzPct val="70000"/>
              <a:buFont typeface="Zapf Dingbats"/>
              <a:buChar char="✤"/>
              <a:defRPr sz="2812">
                <a:solidFill>
                  <a:srgbClr val="000000"/>
                </a:solidFill>
              </a:defRPr>
            </a:pPr>
            <a:r>
              <a:t>ICP (Intracranial Pressure monitoring)</a:t>
            </a:r>
          </a:p>
        </p:txBody>
      </p:sp>
      <p:sp>
        <p:nvSpPr>
          <p:cNvPr id="167" name="Shape 167"/>
          <p:cNvSpPr/>
          <p:nvPr>
            <p:ph type="sldNum" sz="quarter" idx="2"/>
          </p:nvPr>
        </p:nvSpPr>
        <p:spPr>
          <a:xfrm>
            <a:off x="12382499" y="9220200"/>
            <a:ext cx="215901" cy="355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Arterial Line</a:t>
            </a:r>
          </a:p>
        </p:txBody>
      </p:sp>
      <p:sp>
        <p:nvSpPr>
          <p:cNvPr id="170" name="Shape 170"/>
          <p:cNvSpPr/>
          <p:nvPr>
            <p:ph type="body" sz="half" idx="1"/>
          </p:nvPr>
        </p:nvSpPr>
        <p:spPr>
          <a:prstGeom prst="rect">
            <a:avLst/>
          </a:prstGeom>
        </p:spPr>
        <p:txBody>
          <a:bodyPr anchor="t"/>
          <a:lstStyle/>
          <a:p>
            <a:pPr marL="401052" indent="-401052"/>
            <a:r>
              <a:t>"art-line" or "a-line" </a:t>
            </a:r>
          </a:p>
          <a:p>
            <a:pPr marL="401052" indent="-401052"/>
            <a:r>
              <a:t>thin catheter inserted into an artery to monitor blood pressure directly, in "real-time" </a:t>
            </a:r>
          </a:p>
          <a:p>
            <a:pPr marL="401052" indent="-401052"/>
            <a:r>
              <a:t>obtain arterial blood gas (ABG)</a:t>
            </a:r>
          </a:p>
          <a:p>
            <a:pPr marL="401052" indent="-401052"/>
            <a:r>
              <a:t>most common: radial, femoral</a:t>
            </a:r>
          </a:p>
          <a:p>
            <a:pPr marL="401052" indent="-401052"/>
            <a:r>
              <a:t>less common: brachial, axillary, ulnar, dorsalis pedis</a:t>
            </a:r>
          </a:p>
        </p:txBody>
      </p:sp>
      <p:pic>
        <p:nvPicPr>
          <p:cNvPr id="171" name="A331AE87-6824-4BDC-9CBC-0E36AA2250B3-L0-001.jpeg"/>
          <p:cNvPicPr>
            <a:picLocks noChangeAspect="1"/>
          </p:cNvPicPr>
          <p:nvPr/>
        </p:nvPicPr>
        <p:blipFill>
          <a:blip r:embed="rId2">
            <a:extLst/>
          </a:blip>
          <a:srcRect l="98" t="0" r="6830" b="6717"/>
          <a:stretch>
            <a:fillRect/>
          </a:stretch>
        </p:blipFill>
        <p:spPr>
          <a:xfrm>
            <a:off x="7217391" y="482928"/>
            <a:ext cx="5195118" cy="4165576"/>
          </a:xfrm>
          <a:prstGeom prst="rect">
            <a:avLst/>
          </a:prstGeom>
          <a:ln w="12700">
            <a:miter lim="400000"/>
          </a:ln>
        </p:spPr>
      </p:pic>
      <p:pic>
        <p:nvPicPr>
          <p:cNvPr id="172" name="3FF5F4C6-A104-4A06-A956-98284B5D3C20-L0-001.jpe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239000" y="5404912"/>
            <a:ext cx="5029200" cy="3605738"/>
          </a:xfrm>
          <a:prstGeom prst="rect">
            <a:avLst/>
          </a:prstGeom>
          <a:ln w="12700">
            <a:miter lim="400000"/>
          </a:ln>
        </p:spPr>
      </p:pic>
      <p:sp>
        <p:nvSpPr>
          <p:cNvPr id="173" name="Shape 173"/>
          <p:cNvSpPr/>
          <p:nvPr>
            <p:ph type="sldNum" sz="quarter" idx="2"/>
          </p:nvPr>
        </p:nvSpPr>
        <p:spPr>
          <a:xfrm>
            <a:off x="12382499" y="9220200"/>
            <a:ext cx="215901" cy="355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theme/_rels/theme1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theme1.xml><?xml version="1.0" encoding="utf-8"?>
<a:theme xmlns:a="http://schemas.openxmlformats.org/drawingml/2006/main" xmlns:r="http://schemas.openxmlformats.org/officeDocument/2006/relationships" name="Editorial">
  <a:themeElements>
    <a:clrScheme name="Editorial">
      <a:dk1>
        <a:srgbClr val="324863"/>
      </a:dk1>
      <a:lt1>
        <a:srgbClr val="634D31"/>
      </a:lt1>
      <a:dk2>
        <a:srgbClr val="615F5C"/>
      </a:dk2>
      <a:lt2>
        <a:srgbClr val="D6D3CB"/>
      </a:lt2>
      <a:accent1>
        <a:srgbClr val="4D76A4"/>
      </a:accent1>
      <a:accent2>
        <a:srgbClr val="729460"/>
      </a:accent2>
      <a:accent3>
        <a:srgbClr val="D6AD40"/>
      </a:accent3>
      <a:accent4>
        <a:srgbClr val="DC7D39"/>
      </a:accent4>
      <a:accent5>
        <a:srgbClr val="C36061"/>
      </a:accent5>
      <a:accent6>
        <a:srgbClr val="7E649B"/>
      </a:accent6>
      <a:hlink>
        <a:srgbClr val="0000FF"/>
      </a:hlink>
      <a:folHlink>
        <a:srgbClr val="FF00FF"/>
      </a:folHlink>
    </a:clrScheme>
    <a:fontScheme name="Editorial">
      <a:majorFont>
        <a:latin typeface="Didot"/>
        <a:ea typeface="Didot"/>
        <a:cs typeface="Didot"/>
      </a:majorFont>
      <a:minorFont>
        <a:latin typeface="Didot"/>
        <a:ea typeface="Didot"/>
        <a:cs typeface="Didot"/>
      </a:minorFont>
    </a:fontScheme>
    <a:fmtScheme name="Editorial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0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Palatino"/>
            <a:ea typeface="Palatino"/>
            <a:cs typeface="Palatino"/>
            <a:sym typeface="Palatin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chemeClr val="accent1">
              <a:hueOff val="109193"/>
              <a:satOff val="-4874"/>
              <a:lumOff val="12971"/>
            </a:schemeClr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000" u="none" kumimoji="0" normalizeH="0">
            <a:ln>
              <a:noFill/>
            </a:ln>
            <a:solidFill>
              <a:srgbClr val="324863"/>
            </a:solidFill>
            <a:effectLst/>
            <a:uFillTx/>
            <a:latin typeface="Palatino"/>
            <a:ea typeface="Palatino"/>
            <a:cs typeface="Palatino"/>
            <a:sym typeface="Palatin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Editorial">
  <a:themeElements>
    <a:clrScheme name="Editorial">
      <a:dk1>
        <a:srgbClr val="000000"/>
      </a:dk1>
      <a:lt1>
        <a:srgbClr val="FFFFFF"/>
      </a:lt1>
      <a:dk2>
        <a:srgbClr val="615F5C"/>
      </a:dk2>
      <a:lt2>
        <a:srgbClr val="D6D3CB"/>
      </a:lt2>
      <a:accent1>
        <a:srgbClr val="4D76A4"/>
      </a:accent1>
      <a:accent2>
        <a:srgbClr val="729460"/>
      </a:accent2>
      <a:accent3>
        <a:srgbClr val="D6AD40"/>
      </a:accent3>
      <a:accent4>
        <a:srgbClr val="DC7D39"/>
      </a:accent4>
      <a:accent5>
        <a:srgbClr val="C36061"/>
      </a:accent5>
      <a:accent6>
        <a:srgbClr val="7E649B"/>
      </a:accent6>
      <a:hlink>
        <a:srgbClr val="0000FF"/>
      </a:hlink>
      <a:folHlink>
        <a:srgbClr val="FF00FF"/>
      </a:folHlink>
    </a:clrScheme>
    <a:fontScheme name="Editorial">
      <a:majorFont>
        <a:latin typeface="Didot"/>
        <a:ea typeface="Didot"/>
        <a:cs typeface="Didot"/>
      </a:majorFont>
      <a:minorFont>
        <a:latin typeface="Didot"/>
        <a:ea typeface="Didot"/>
        <a:cs typeface="Didot"/>
      </a:minorFont>
    </a:fontScheme>
    <a:fmtScheme name="Editorial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0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Palatino"/>
            <a:ea typeface="Palatino"/>
            <a:cs typeface="Palatino"/>
            <a:sym typeface="Palatin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chemeClr val="accent1">
              <a:hueOff val="109193"/>
              <a:satOff val="-4874"/>
              <a:lumOff val="12971"/>
            </a:schemeClr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000" u="none" kumimoji="0" normalizeH="0">
            <a:ln>
              <a:noFill/>
            </a:ln>
            <a:solidFill>
              <a:srgbClr val="324863"/>
            </a:solidFill>
            <a:effectLst/>
            <a:uFillTx/>
            <a:latin typeface="Palatino"/>
            <a:ea typeface="Palatino"/>
            <a:cs typeface="Palatino"/>
            <a:sym typeface="Palatin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